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61" r:id="rId4"/>
    <p:sldId id="286" r:id="rId5"/>
    <p:sldId id="290" r:id="rId6"/>
    <p:sldId id="333" r:id="rId7"/>
    <p:sldId id="334" r:id="rId8"/>
    <p:sldId id="359" r:id="rId9"/>
    <p:sldId id="361" r:id="rId10"/>
    <p:sldId id="367" r:id="rId11"/>
    <p:sldId id="293" r:id="rId12"/>
    <p:sldId id="366" r:id="rId13"/>
    <p:sldId id="365" r:id="rId14"/>
    <p:sldId id="292" r:id="rId15"/>
    <p:sldId id="358" r:id="rId16"/>
    <p:sldId id="363" r:id="rId17"/>
    <p:sldId id="357" r:id="rId18"/>
    <p:sldId id="329" r:id="rId19"/>
    <p:sldId id="371" r:id="rId20"/>
    <p:sldId id="285" r:id="rId21"/>
    <p:sldId id="373" r:id="rId22"/>
    <p:sldId id="360" r:id="rId23"/>
    <p:sldId id="362" r:id="rId24"/>
    <p:sldId id="337" r:id="rId25"/>
    <p:sldId id="353" r:id="rId26"/>
    <p:sldId id="354" r:id="rId27"/>
    <p:sldId id="355" r:id="rId28"/>
    <p:sldId id="356" r:id="rId29"/>
    <p:sldId id="338" r:id="rId30"/>
    <p:sldId id="339" r:id="rId31"/>
    <p:sldId id="340" r:id="rId32"/>
    <p:sldId id="343" r:id="rId33"/>
    <p:sldId id="345" r:id="rId34"/>
    <p:sldId id="346" r:id="rId35"/>
    <p:sldId id="322" r:id="rId36"/>
    <p:sldId id="348" r:id="rId37"/>
    <p:sldId id="349" r:id="rId38"/>
    <p:sldId id="351" r:id="rId39"/>
    <p:sldId id="352" r:id="rId40"/>
    <p:sldId id="374" r:id="rId41"/>
    <p:sldId id="377" r:id="rId42"/>
    <p:sldId id="376" r:id="rId43"/>
  </p:sldIdLst>
  <p:sldSz cx="18288000" cy="10287000"/>
  <p:notesSz cx="10287000" cy="18288000"/>
  <p:embeddedFontLst>
    <p:embeddedFont>
      <p:font typeface="나눔스퀘어 네오 Bold" panose="020B0600000101010101" charset="-127"/>
      <p:bold r:id="rId45"/>
    </p:embeddedFont>
    <p:embeddedFont>
      <p:font typeface="나눔스퀘어 네오 ExtraBold" panose="020B0600000101010101" charset="-127"/>
      <p:bold r:id="rId46"/>
    </p:embeddedFont>
    <p:embeddedFont>
      <p:font typeface="나눔스퀘어 네오 Heavy" panose="020B0600000101010101" charset="-127"/>
      <p:bold r:id="rId47"/>
    </p:embeddedFont>
    <p:embeddedFont>
      <p:font typeface="나눔스퀘어 네오 Light" panose="020B0600000101010101" charset="-127"/>
      <p:regular r:id="rId48"/>
    </p:embeddedFont>
    <p:embeddedFont>
      <p:font typeface="나눔스퀘어 네오 Regular" panose="020B0600000101010101" charset="-127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맑은 고딕" panose="020B0503020000020004" pitchFamily="50" charset="-127"/>
      <p:regular r:id="rId54"/>
      <p:bold r:id="rId55"/>
    </p:embeddedFont>
    <p:embeddedFont>
      <p:font typeface="휴먼둥근헤드라인" panose="02030504000101010101" pitchFamily="18" charset="-127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D179AB-B60C-28E1-7762-FFF2B02493C2}" name="게스트 사용자" initials="게사" userId="게스트 사용자" providerId="Windows Live"/>
  <p188:author id="{54A2EFFD-8FD1-3171-7385-2F47C729B97D}" name="다예 문" initials="다문" userId="e9bbf46cc080a20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D3DD"/>
    <a:srgbClr val="00DFEA"/>
    <a:srgbClr val="81F9FF"/>
    <a:srgbClr val="616161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2" autoAdjust="0"/>
  </p:normalViewPr>
  <p:slideViewPr>
    <p:cSldViewPr snapToGrid="0"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357AC-E76D-4B8F-AD34-F6F26A8B897C}" type="datetimeFigureOut">
              <a:rPr lang="ko-KR" altLang="en-US" smtClean="0"/>
              <a:t>2024-09-13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1A3A4-DDEE-49E7-A1D6-E94198E23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3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57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0DA9E-2530-5B7A-8433-9CAC39671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927FD9-086F-14D3-B362-D0C49D27C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CE5A08-F568-4247-ECEA-E84AF2D43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4A647-2703-A9B4-B1D8-8CEB8EF53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51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4C67F-2B5D-ED20-05C7-E83F5BBE7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4F6B40-1369-1BB2-273C-FE1174CE4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9F928D-4501-64B2-9DC9-73A1E4329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Calibri"/>
                <a:cs typeface="Calibri"/>
              </a:rPr>
              <a:t>변수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Calibri"/>
                <a:cs typeface="Calibri"/>
              </a:rPr>
              <a:t>선택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Calibri"/>
                <a:cs typeface="Calibri"/>
              </a:rPr>
              <a:t>전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ko-KR" altLang="en-US">
                <a:latin typeface="Calibri"/>
                <a:ea typeface="Calibri"/>
                <a:cs typeface="Calibri"/>
              </a:rPr>
              <a:t>최적의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en-US" altLang="ko-KR" err="1">
                <a:latin typeface="Calibri"/>
                <a:ea typeface="Calibri"/>
                <a:cs typeface="Calibri"/>
              </a:rPr>
              <a:t>K값은</a:t>
            </a:r>
            <a:r>
              <a:rPr lang="en-US" altLang="ko-KR">
                <a:latin typeface="Calibri"/>
                <a:ea typeface="Calibri"/>
                <a:cs typeface="Calibri"/>
              </a:rPr>
              <a:t> 3, </a:t>
            </a:r>
            <a:r>
              <a:rPr lang="ko-KR" altLang="en-US">
                <a:latin typeface="Calibri"/>
                <a:ea typeface="Calibri"/>
                <a:cs typeface="Calibri"/>
              </a:rPr>
              <a:t>결정계수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Calibri"/>
                <a:cs typeface="Calibri"/>
              </a:rPr>
              <a:t>값은</a:t>
            </a:r>
            <a:r>
              <a:rPr lang="en-US">
                <a:latin typeface="Calibri"/>
                <a:ea typeface="Calibri"/>
                <a:cs typeface="Calibri"/>
              </a:rPr>
              <a:t> 0.86</a:t>
            </a:r>
          </a:p>
          <a:p>
            <a:r>
              <a:rPr lang="ko-KR" altLang="en-US">
                <a:latin typeface="Calibri"/>
                <a:ea typeface="Calibri"/>
                <a:cs typeface="Calibri"/>
              </a:rPr>
              <a:t>변수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Calibri"/>
                <a:cs typeface="Calibri"/>
              </a:rPr>
              <a:t>선택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Calibri"/>
                <a:cs typeface="Calibri"/>
              </a:rPr>
              <a:t>후 최적의 </a:t>
            </a:r>
            <a:r>
              <a:rPr lang="ko-KR" altLang="en-US" err="1">
                <a:latin typeface="Calibri"/>
                <a:ea typeface="Calibri"/>
                <a:cs typeface="Calibri"/>
              </a:rPr>
              <a:t>K값은</a:t>
            </a:r>
            <a:r>
              <a:rPr lang="ko-KR" altLang="en-US">
                <a:latin typeface="Calibri"/>
                <a:ea typeface="Calibri"/>
                <a:cs typeface="Calibri"/>
              </a:rPr>
              <a:t> 5, 결정계수 값은 0.92</a:t>
            </a:r>
          </a:p>
          <a:p>
            <a:endParaRPr lang="ko-KR" altLang="en-US">
              <a:latin typeface="Calibri"/>
              <a:ea typeface="Calibri"/>
              <a:cs typeface="Calibri"/>
            </a:endParaRPr>
          </a:p>
          <a:p>
            <a:r>
              <a:rPr lang="ko-KR" altLang="en-US">
                <a:latin typeface="Calibri"/>
                <a:ea typeface="Calibri"/>
                <a:cs typeface="Calibri"/>
              </a:rPr>
              <a:t>=&gt; 성능이 향상됨을 알 수 있었다.  또한 최적의 </a:t>
            </a:r>
            <a:r>
              <a:rPr lang="ko-KR" altLang="en-US" err="1">
                <a:latin typeface="Calibri"/>
                <a:ea typeface="Calibri"/>
                <a:cs typeface="Calibri"/>
              </a:rPr>
              <a:t>K값이</a:t>
            </a:r>
            <a:r>
              <a:rPr lang="ko-KR" altLang="en-US">
                <a:latin typeface="Calibri"/>
                <a:ea typeface="Calibri"/>
                <a:cs typeface="Calibri"/>
              </a:rPr>
              <a:t> 3-&gt;5로 변경되어 변수 선택 후  더욱 일반화 성질을 가지게 되었다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B556E1-4F9F-8285-251C-C244CA2AB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721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63f9367336_1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8" name="Google Shape;1168;g263f93673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0F36-93A2-4CA2-7520-9284C0FB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113876-D4A0-8E4B-B266-804A1CBE9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83F8E5-3C08-9DE4-EA30-CD7D5CED2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134171-92CC-A038-819B-9BC5BA2EA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05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많이</a:t>
            </a:r>
            <a:r>
              <a:rPr lang="en-US"/>
              <a:t> </a:t>
            </a:r>
            <a:r>
              <a:rPr lang="ko-KR" altLang="en-US" err="1"/>
              <a:t>달라지진</a:t>
            </a:r>
            <a:r>
              <a:rPr lang="en-US"/>
              <a:t> </a:t>
            </a:r>
            <a:r>
              <a:rPr lang="ko-KR" altLang="en-US" err="1"/>
              <a:t>않았지만</a:t>
            </a:r>
            <a:r>
              <a:rPr lang="en-US"/>
              <a:t>, </a:t>
            </a:r>
            <a:r>
              <a:rPr lang="ko-KR" altLang="en-US" err="1"/>
              <a:t>변화가</a:t>
            </a:r>
            <a:r>
              <a:rPr lang="en-US"/>
              <a:t> </a:t>
            </a:r>
            <a:r>
              <a:rPr lang="ko-KR" altLang="en-US" err="1"/>
              <a:t>조금</a:t>
            </a:r>
            <a:r>
              <a:rPr lang="en-US"/>
              <a:t> </a:t>
            </a:r>
            <a:r>
              <a:rPr lang="ko-KR" altLang="en-US" err="1"/>
              <a:t>있는</a:t>
            </a:r>
            <a:r>
              <a:rPr lang="en-US"/>
              <a:t> </a:t>
            </a:r>
            <a:r>
              <a:rPr lang="ko-KR" altLang="en-US"/>
              <a:t>걸</a:t>
            </a:r>
            <a:r>
              <a:rPr lang="en-US"/>
              <a:t> </a:t>
            </a:r>
            <a:r>
              <a:rPr lang="ko-KR" altLang="en-US" err="1"/>
              <a:t>확인</a:t>
            </a:r>
            <a:r>
              <a:rPr lang="en-US"/>
              <a:t> </a:t>
            </a:r>
            <a:r>
              <a:rPr lang="ko-KR" altLang="en-US" err="1"/>
              <a:t>가능</a:t>
            </a:r>
          </a:p>
          <a:p>
            <a:r>
              <a:rPr lang="ko-KR" altLang="en-US" err="1"/>
              <a:t>잔차의</a:t>
            </a:r>
            <a:r>
              <a:rPr lang="en-US"/>
              <a:t> </a:t>
            </a:r>
            <a:r>
              <a:rPr lang="ko-KR" altLang="en-US" err="1"/>
              <a:t>내용이</a:t>
            </a:r>
            <a:r>
              <a:rPr lang="en-US"/>
              <a:t> </a:t>
            </a:r>
            <a:r>
              <a:rPr lang="ko-KR" altLang="en-US" err="1"/>
              <a:t>살짝</a:t>
            </a:r>
            <a:r>
              <a:rPr lang="en-US"/>
              <a:t> </a:t>
            </a:r>
            <a:r>
              <a:rPr lang="ko-KR" altLang="en-US" err="1"/>
              <a:t>편향</a:t>
            </a:r>
            <a:r>
              <a:rPr lang="en-US"/>
              <a:t> </a:t>
            </a:r>
            <a:r>
              <a:rPr lang="ko-KR" altLang="en-US"/>
              <a:t>된</a:t>
            </a:r>
            <a:r>
              <a:rPr lang="en-US"/>
              <a:t> </a:t>
            </a:r>
            <a:r>
              <a:rPr lang="ko-KR" altLang="en-US" err="1"/>
              <a:t>것을</a:t>
            </a:r>
            <a:r>
              <a:rPr lang="en-US"/>
              <a:t> </a:t>
            </a:r>
            <a:r>
              <a:rPr lang="ko-KR" altLang="en-US" err="1"/>
              <a:t>확인가능</a:t>
            </a:r>
            <a:r>
              <a:rPr lang="en-US"/>
              <a:t>, </a:t>
            </a:r>
            <a:r>
              <a:rPr lang="ko-KR" altLang="en-US" err="1"/>
              <a:t>중간값이</a:t>
            </a:r>
            <a:r>
              <a:rPr lang="en-US"/>
              <a:t> </a:t>
            </a:r>
            <a:r>
              <a:rPr lang="ko-KR" altLang="en-US"/>
              <a:t>더</a:t>
            </a:r>
            <a:r>
              <a:rPr lang="en-US"/>
              <a:t> </a:t>
            </a:r>
            <a:r>
              <a:rPr lang="ko-KR" altLang="en-US" err="1"/>
              <a:t>많았던</a:t>
            </a:r>
            <a:r>
              <a:rPr lang="en-US"/>
              <a:t> </a:t>
            </a:r>
            <a:r>
              <a:rPr lang="ko-KR" altLang="en-US" err="1"/>
              <a:t>이전과</a:t>
            </a:r>
            <a:r>
              <a:rPr lang="en-US"/>
              <a:t> </a:t>
            </a:r>
            <a:r>
              <a:rPr lang="ko-KR" altLang="en-US" err="1"/>
              <a:t>다르게</a:t>
            </a:r>
            <a:r>
              <a:rPr lang="en-US"/>
              <a:t>, </a:t>
            </a:r>
            <a:r>
              <a:rPr lang="ko-KR" altLang="en-US" err="1"/>
              <a:t>높은</a:t>
            </a:r>
            <a:r>
              <a:rPr lang="en-US"/>
              <a:t> </a:t>
            </a:r>
            <a:r>
              <a:rPr lang="ko-KR" altLang="en-US" err="1"/>
              <a:t>값들을</a:t>
            </a:r>
            <a:r>
              <a:rPr lang="en-US"/>
              <a:t> </a:t>
            </a:r>
            <a:r>
              <a:rPr lang="ko-KR" altLang="en-US" err="1"/>
              <a:t>기반으로</a:t>
            </a:r>
            <a:r>
              <a:rPr lang="en-US"/>
              <a:t> </a:t>
            </a:r>
            <a:r>
              <a:rPr lang="ko-KR" altLang="en-US" err="1"/>
              <a:t>주로</a:t>
            </a:r>
            <a:r>
              <a:rPr lang="en-US"/>
              <a:t> </a:t>
            </a:r>
            <a:r>
              <a:rPr lang="ko-KR" altLang="en-US" err="1"/>
              <a:t>분포하고</a:t>
            </a:r>
            <a:r>
              <a:rPr lang="en-US"/>
              <a:t> </a:t>
            </a:r>
            <a:r>
              <a:rPr lang="ko-KR" altLang="en-US" err="1"/>
              <a:t>있는</a:t>
            </a:r>
            <a:r>
              <a:rPr lang="en-US"/>
              <a:t> </a:t>
            </a:r>
            <a:r>
              <a:rPr lang="ko-KR" altLang="en-US" err="1"/>
              <a:t>모습을</a:t>
            </a:r>
            <a:r>
              <a:rPr lang="en-US"/>
              <a:t> </a:t>
            </a:r>
            <a:r>
              <a:rPr lang="ko-KR" altLang="en-US" err="1"/>
              <a:t>확인할</a:t>
            </a:r>
            <a:r>
              <a:rPr lang="en-US"/>
              <a:t> </a:t>
            </a:r>
            <a:r>
              <a:rPr lang="ko-KR" altLang="en-US"/>
              <a:t>수</a:t>
            </a:r>
            <a:r>
              <a:rPr lang="en-US"/>
              <a:t> </a:t>
            </a:r>
            <a:r>
              <a:rPr lang="ko-KR" altLang="en-US" err="1"/>
              <a:t>있었다</a:t>
            </a:r>
            <a:r>
              <a:rPr lang="en-US"/>
              <a:t>.</a:t>
            </a:r>
          </a:p>
          <a:p>
            <a:r>
              <a:rPr lang="ko-KR" altLang="en-US"/>
              <a:t>등분산성</a:t>
            </a:r>
            <a:r>
              <a:rPr lang="en-US"/>
              <a:t> </a:t>
            </a:r>
            <a:r>
              <a:rPr lang="ko-KR" altLang="en-US"/>
              <a:t>가정이</a:t>
            </a:r>
            <a:r>
              <a:rPr lang="en-US"/>
              <a:t> </a:t>
            </a:r>
            <a:r>
              <a:rPr lang="ko-KR" altLang="en-US"/>
              <a:t>위배되었다고</a:t>
            </a:r>
            <a:r>
              <a:rPr lang="en-US"/>
              <a:t> </a:t>
            </a:r>
            <a:r>
              <a:rPr lang="ko-KR" altLang="en-US"/>
              <a:t>생각하여</a:t>
            </a:r>
            <a:r>
              <a:rPr lang="en-US"/>
              <a:t>, </a:t>
            </a:r>
            <a:r>
              <a:rPr lang="ko-KR" altLang="en-US"/>
              <a:t>가정을</a:t>
            </a:r>
            <a:r>
              <a:rPr lang="en-US"/>
              <a:t> </a:t>
            </a:r>
            <a:r>
              <a:rPr lang="ko-KR" altLang="en-US"/>
              <a:t>기반으로</a:t>
            </a:r>
            <a:r>
              <a:rPr lang="en-US"/>
              <a:t> </a:t>
            </a:r>
            <a:r>
              <a:rPr lang="ko-KR" altLang="en-US"/>
              <a:t>회귀모형을</a:t>
            </a:r>
            <a:r>
              <a:rPr lang="en-US"/>
              <a:t> </a:t>
            </a:r>
            <a:r>
              <a:rPr lang="ko-KR" altLang="en-US"/>
              <a:t>그리는</a:t>
            </a:r>
            <a:r>
              <a:rPr lang="en-US"/>
              <a:t> OLS </a:t>
            </a:r>
            <a:r>
              <a:rPr lang="ko-KR" altLang="en-US"/>
              <a:t>회귀모형에는</a:t>
            </a:r>
            <a:r>
              <a:rPr lang="en-US"/>
              <a:t> </a:t>
            </a:r>
            <a:r>
              <a:rPr lang="ko-KR" altLang="en-US"/>
              <a:t>적합하지</a:t>
            </a:r>
            <a:r>
              <a:rPr lang="en-US"/>
              <a:t> </a:t>
            </a:r>
            <a:r>
              <a:rPr lang="ko-KR" altLang="en-US"/>
              <a:t>않을</a:t>
            </a:r>
            <a:r>
              <a:rPr lang="en-US"/>
              <a:t> </a:t>
            </a:r>
            <a:r>
              <a:rPr lang="ko-KR" altLang="en-US"/>
              <a:t>수</a:t>
            </a:r>
            <a:r>
              <a:rPr lang="en-US"/>
              <a:t> </a:t>
            </a:r>
            <a:r>
              <a:rPr lang="ko-KR" altLang="en-US"/>
              <a:t>있다고</a:t>
            </a:r>
            <a:r>
              <a:rPr lang="en-US"/>
              <a:t> </a:t>
            </a:r>
            <a:r>
              <a:rPr lang="ko-KR" altLang="en-US"/>
              <a:t>생각한다</a:t>
            </a:r>
            <a:r>
              <a:rPr lang="en-US"/>
              <a:t>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27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206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 기대 수명 예측 데이터는 인구통계학적</a:t>
            </a:r>
            <a:r>
              <a:rPr lang="en-US" altLang="ko-KR" dirty="0"/>
              <a:t>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소득</a:t>
            </a:r>
            <a:r>
              <a:rPr lang="en-US" altLang="ko-KR" dirty="0"/>
              <a:t>, </a:t>
            </a:r>
            <a:r>
              <a:rPr lang="ko-KR" altLang="en-US" dirty="0"/>
              <a:t>사망률의 데이터만 수집하였다</a:t>
            </a:r>
            <a:r>
              <a:rPr lang="en-US" altLang="ko-KR" dirty="0"/>
              <a:t>. </a:t>
            </a:r>
            <a:r>
              <a:rPr lang="ko-KR" altLang="en-US" dirty="0"/>
              <a:t>하지만 현재에 이르러서는 예방 접종과 인간개발지수의 영향 등도 기대 수명을 예측하는 데 있어서 필요한 요인이다</a:t>
            </a:r>
            <a:r>
              <a:rPr lang="en-US" altLang="ko-KR" dirty="0"/>
              <a:t>. </a:t>
            </a:r>
            <a:r>
              <a:rPr lang="ko-KR" altLang="en-US" dirty="0"/>
              <a:t>그렇기 때문에 다양한 사회적 요인들의 변수를 포함하고 있는 </a:t>
            </a:r>
            <a:r>
              <a:rPr lang="en-US" altLang="ko-KR" dirty="0"/>
              <a:t>Life Expectancy </a:t>
            </a:r>
            <a:r>
              <a:rPr lang="ko-KR" altLang="en-US" dirty="0"/>
              <a:t>데이터를 사용하였다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89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66D04-4F96-B475-553A-556EB988B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70D79A-D72E-5487-8860-CBD6DF399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5A0250-A62A-74E8-1A72-5EF39DE68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데이터에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대해</a:t>
            </a:r>
            <a:r>
              <a:rPr lang="en-US" altLang="ko-KR" dirty="0">
                <a:ea typeface="맑은 고딕"/>
              </a:rPr>
              <a:t> PCA </a:t>
            </a:r>
            <a:r>
              <a:rPr lang="en-US" altLang="ko-KR" dirty="0" err="1">
                <a:ea typeface="맑은 고딕"/>
              </a:rPr>
              <a:t>차원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축소</a:t>
            </a:r>
            <a:r>
              <a:rPr lang="ko-KR" altLang="en-US" dirty="0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진행한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결과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전체적으로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결과가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좋아짐을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확인할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있었습니다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차원을</a:t>
            </a:r>
            <a:r>
              <a:rPr lang="en-US" altLang="ko-KR" dirty="0">
                <a:ea typeface="맑은 고딕"/>
              </a:rPr>
              <a:t> 3</a:t>
            </a:r>
            <a:r>
              <a:rPr lang="ko-KR" altLang="en-US" dirty="0">
                <a:ea typeface="맑은 고딕"/>
              </a:rPr>
              <a:t>개</a:t>
            </a:r>
            <a:r>
              <a:rPr lang="en-US" altLang="ko-KR" dirty="0">
                <a:ea typeface="맑은 고딕"/>
              </a:rPr>
              <a:t>, 5</a:t>
            </a:r>
            <a:r>
              <a:rPr lang="ko-KR" altLang="en-US" dirty="0">
                <a:ea typeface="맑은 고딕"/>
              </a:rPr>
              <a:t>개로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늘려도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설명력은</a:t>
            </a:r>
            <a:r>
              <a:rPr lang="en-US" altLang="ko-KR" dirty="0">
                <a:ea typeface="맑은 고딕"/>
              </a:rPr>
              <a:t> 50%</a:t>
            </a:r>
            <a:r>
              <a:rPr lang="ko-KR" altLang="en-US" dirty="0">
                <a:ea typeface="맑은 고딕"/>
              </a:rPr>
              <a:t>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나오지 않는다는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점을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있었습니다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Scree </a:t>
            </a:r>
            <a:r>
              <a:rPr lang="en-US" altLang="ko-KR" dirty="0" err="1">
                <a:ea typeface="맑은 고딕"/>
              </a:rPr>
              <a:t>plot을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시각화한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결과</a:t>
            </a:r>
            <a:r>
              <a:rPr lang="en-US" altLang="ko-KR" dirty="0">
                <a:ea typeface="맑은 고딕"/>
              </a:rPr>
              <a:t>, PC1의 </a:t>
            </a:r>
            <a:r>
              <a:rPr lang="en-US" altLang="ko-KR" dirty="0" err="1">
                <a:ea typeface="맑은 고딕"/>
              </a:rPr>
              <a:t>설명력이</a:t>
            </a:r>
            <a:r>
              <a:rPr lang="en-US" altLang="ko-KR" dirty="0">
                <a:ea typeface="맑은 고딕"/>
              </a:rPr>
              <a:t> 29%에 </a:t>
            </a:r>
            <a:r>
              <a:rPr lang="en-US" altLang="ko-KR" dirty="0" err="1">
                <a:ea typeface="맑은 고딕"/>
              </a:rPr>
              <a:t>불과하였습니다</a:t>
            </a:r>
            <a:r>
              <a:rPr lang="en-US" altLang="ko-KR" dirty="0">
                <a:ea typeface="맑은 고딕"/>
              </a:rPr>
              <a:t>.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또한</a:t>
            </a:r>
            <a:r>
              <a:rPr lang="en-US" dirty="0">
                <a:ea typeface="맑은 고딕"/>
              </a:rPr>
              <a:t>,</a:t>
            </a:r>
            <a:r>
              <a:rPr lang="en-US" dirty="0"/>
              <a:t> </a:t>
            </a:r>
            <a:r>
              <a:rPr lang="en-US" dirty="0" err="1"/>
              <a:t>PCA를</a:t>
            </a:r>
            <a:r>
              <a:rPr lang="en-US" dirty="0"/>
              <a:t> </a:t>
            </a:r>
            <a:r>
              <a:rPr lang="en-US" dirty="0" err="1"/>
              <a:t>진행하기</a:t>
            </a:r>
            <a:r>
              <a:rPr lang="en-US" dirty="0"/>
              <a:t> </a:t>
            </a:r>
            <a:r>
              <a:rPr lang="en-US" dirty="0" err="1"/>
              <a:t>전에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변수를</a:t>
            </a:r>
            <a:r>
              <a:rPr lang="en-US" dirty="0"/>
              <a:t> </a:t>
            </a:r>
            <a:r>
              <a:rPr lang="en-US" dirty="0" err="1"/>
              <a:t>기반으로</a:t>
            </a:r>
            <a:r>
              <a:rPr lang="en-US" dirty="0"/>
              <a:t> 한 </a:t>
            </a:r>
            <a:r>
              <a:rPr lang="en-US" dirty="0" err="1"/>
              <a:t>MSE가</a:t>
            </a:r>
            <a:r>
              <a:rPr lang="en-US" dirty="0"/>
              <a:t> 더 </a:t>
            </a:r>
            <a:r>
              <a:rPr lang="en-US" dirty="0" err="1"/>
              <a:t>낮음을</a:t>
            </a:r>
            <a:r>
              <a:rPr lang="en-US" dirty="0"/>
              <a:t> </a:t>
            </a:r>
            <a:r>
              <a:rPr lang="en-US" dirty="0" err="1"/>
              <a:t>확인할</a:t>
            </a:r>
            <a:r>
              <a:rPr lang="en-US" dirty="0"/>
              <a:t> 수 </a:t>
            </a:r>
            <a:r>
              <a:rPr lang="ko-KR" altLang="en-US" dirty="0">
                <a:ea typeface="맑은 고딕"/>
              </a:rPr>
              <a:t>있었습니다</a:t>
            </a:r>
            <a:r>
              <a:rPr lang="en-US" dirty="0"/>
              <a:t>.</a:t>
            </a:r>
            <a:endParaRPr lang="en-US" dirty="0">
              <a:ea typeface="맑은 고딕"/>
            </a:endParaRPr>
          </a:p>
          <a:p>
            <a:endParaRPr lang="en-US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생각해</a:t>
            </a:r>
            <a:r>
              <a:rPr lang="en-US" altLang="ko-KR" dirty="0">
                <a:ea typeface="맑은 고딕"/>
              </a:rPr>
              <a:t> 본 </a:t>
            </a:r>
            <a:r>
              <a:rPr lang="en-US" altLang="ko-KR" dirty="0" err="1">
                <a:ea typeface="맑은 고딕"/>
              </a:rPr>
              <a:t>결과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우리가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데이터가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PCA를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진행하기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조건</a:t>
            </a:r>
            <a:r>
              <a:rPr lang="en-US" altLang="ko-KR" dirty="0">
                <a:ea typeface="맑은 고딕"/>
              </a:rPr>
              <a:t> 중 '</a:t>
            </a:r>
            <a:r>
              <a:rPr lang="en-US" altLang="ko-KR" dirty="0" err="1">
                <a:ea typeface="맑은 고딕"/>
              </a:rPr>
              <a:t>충분한</a:t>
            </a:r>
            <a:r>
              <a:rPr lang="en-US" altLang="ko-KR" dirty="0">
                <a:ea typeface="맑은 고딕"/>
              </a:rPr>
              <a:t> sample size', 'feature 간 </a:t>
            </a:r>
            <a:r>
              <a:rPr lang="en-US" dirty="0"/>
              <a:t>correlation </a:t>
            </a:r>
            <a:r>
              <a:rPr lang="ko-KR" altLang="en-US" dirty="0">
                <a:ea typeface="맑은 고딕"/>
              </a:rPr>
              <a:t>존재</a:t>
            </a:r>
            <a:r>
              <a:rPr lang="en-US" dirty="0"/>
              <a:t>', 'outliers</a:t>
            </a:r>
            <a:r>
              <a:rPr lang="ko-KR" altLang="en-US" dirty="0">
                <a:ea typeface="맑은 고딕"/>
              </a:rPr>
              <a:t>가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존재하지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않음</a:t>
            </a:r>
            <a:r>
              <a:rPr lang="en-US" dirty="0"/>
              <a:t>'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조건은 만족하지만, </a:t>
            </a:r>
            <a:r>
              <a:rPr lang="en-US" altLang="ko-KR" dirty="0">
                <a:ea typeface="맑은 고딕"/>
              </a:rPr>
              <a:t>'feature 간 </a:t>
            </a:r>
            <a:r>
              <a:rPr lang="en-US" altLang="ko-KR" dirty="0" err="1">
                <a:ea typeface="맑은 고딕"/>
              </a:rPr>
              <a:t>선형성'을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만족하지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않았기에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차원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축소가</a:t>
            </a:r>
            <a:r>
              <a:rPr lang="en-US" altLang="ko-KR" dirty="0">
                <a:ea typeface="맑은 고딕"/>
              </a:rPr>
              <a:t> 잘 </a:t>
            </a:r>
            <a:r>
              <a:rPr lang="en-US" altLang="ko-KR" dirty="0" err="1">
                <a:ea typeface="맑은 고딕"/>
              </a:rPr>
              <a:t>이루어지지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않았다고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생각합니다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이러한 결과로, </a:t>
            </a:r>
            <a:r>
              <a:rPr lang="ko-KR" altLang="en-US" dirty="0" err="1">
                <a:ea typeface="맑은 고딕"/>
              </a:rPr>
              <a:t>PCA를</a:t>
            </a:r>
            <a:r>
              <a:rPr lang="ko-KR" altLang="en-US" dirty="0">
                <a:ea typeface="맑은 고딕"/>
              </a:rPr>
              <a:t> 활용한 변수 추출법 대신, </a:t>
            </a:r>
            <a:r>
              <a:rPr lang="ko-KR" altLang="en-US" dirty="0" err="1">
                <a:ea typeface="맑은 고딕"/>
              </a:rPr>
              <a:t>스텝와이즈</a:t>
            </a:r>
            <a:r>
              <a:rPr lang="ko-KR" altLang="en-US" dirty="0">
                <a:ea typeface="맑은 고딕"/>
              </a:rPr>
              <a:t> 변수 선택법을 진행하기로 하였습니다.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D92539-8D96-5F76-0A69-AC8D72A9E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7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가장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좋았던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변수값을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추출해볼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있었는데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상위</a:t>
            </a:r>
            <a:r>
              <a:rPr lang="en-US" altLang="ko-KR">
                <a:ea typeface="맑은 고딕"/>
              </a:rPr>
              <a:t> 5</a:t>
            </a:r>
            <a:r>
              <a:rPr lang="ko-KR" altLang="en-US">
                <a:ea typeface="맑은 고딕"/>
              </a:rPr>
              <a:t>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값은</a:t>
            </a:r>
            <a:r>
              <a:rPr lang="en-US" altLang="ko-KR" b="1">
                <a:ea typeface="맑은 고딕"/>
              </a:rPr>
              <a:t> 'Schooling', 'HIV/AIDS', 'Adult Mortality',</a:t>
            </a:r>
            <a:r>
              <a:rPr lang="en-US" altLang="ko-KR">
                <a:ea typeface="맑은 고딕"/>
              </a:rPr>
              <a:t> 'Income composition of resources', 'Polio’</a:t>
            </a:r>
            <a:r>
              <a:rPr lang="ko-KR" altLang="en-US">
                <a:ea typeface="맑은 고딕"/>
              </a:rPr>
              <a:t>였다</a:t>
            </a:r>
            <a:r>
              <a:rPr lang="en-US" altLang="ko-KR">
                <a:ea typeface="맑은 고딕"/>
              </a:rPr>
              <a:t>. </a:t>
            </a:r>
            <a:endParaRPr lang="ko-KR" altLang="en-US"/>
          </a:p>
          <a:p>
            <a:r>
              <a:rPr lang="en-US" b="1" err="1"/>
              <a:t>기존에</a:t>
            </a:r>
            <a:r>
              <a:rPr lang="en-US" b="1"/>
              <a:t> </a:t>
            </a:r>
            <a:r>
              <a:rPr lang="en-US" b="1" err="1"/>
              <a:t>상관관계가</a:t>
            </a:r>
            <a:r>
              <a:rPr lang="en-US" b="1"/>
              <a:t> </a:t>
            </a:r>
            <a:r>
              <a:rPr lang="en-US" b="1" err="1"/>
              <a:t>있다고</a:t>
            </a:r>
            <a:r>
              <a:rPr lang="en-US" b="1"/>
              <a:t> </a:t>
            </a:r>
            <a:r>
              <a:rPr lang="en-US" b="1" err="1"/>
              <a:t>했던</a:t>
            </a:r>
            <a:r>
              <a:rPr lang="en-US" b="1"/>
              <a:t> </a:t>
            </a:r>
            <a:r>
              <a:rPr lang="en-US" b="1" err="1"/>
              <a:t>변수와</a:t>
            </a:r>
            <a:r>
              <a:rPr lang="en-US" b="1"/>
              <a:t> </a:t>
            </a:r>
            <a:r>
              <a:rPr lang="en-US" b="1" err="1"/>
              <a:t>비슷하지만</a:t>
            </a:r>
            <a:r>
              <a:rPr lang="en-US" b="1"/>
              <a:t>, </a:t>
            </a:r>
            <a:r>
              <a:rPr lang="en-US" b="1" err="1"/>
              <a:t>BMI가</a:t>
            </a:r>
            <a:r>
              <a:rPr lang="en-US" b="1"/>
              <a:t> </a:t>
            </a:r>
            <a:r>
              <a:rPr lang="en-US" b="1" err="1"/>
              <a:t>빠지고</a:t>
            </a:r>
            <a:r>
              <a:rPr lang="en-US" b="1"/>
              <a:t> </a:t>
            </a:r>
            <a:r>
              <a:rPr lang="en-US" b="1" err="1"/>
              <a:t>Poilo변수가</a:t>
            </a:r>
            <a:r>
              <a:rPr lang="en-US" b="1"/>
              <a:t> </a:t>
            </a:r>
            <a:r>
              <a:rPr lang="en-US" b="1" err="1"/>
              <a:t>들어왔다</a:t>
            </a:r>
            <a:r>
              <a:rPr lang="en-US" b="1"/>
              <a:t>. </a:t>
            </a:r>
            <a:endParaRPr lang="en-US"/>
          </a:p>
          <a:p>
            <a:r>
              <a:rPr lang="ko-KR" altLang="en-US" err="1">
                <a:ea typeface="맑은 고딕"/>
              </a:rPr>
              <a:t>스탭와이즈를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선택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내용에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따르면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추가될수록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설명력이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올라가는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그래프가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그려졌다</a:t>
            </a:r>
            <a:r>
              <a:rPr lang="en-US"/>
              <a:t>.</a:t>
            </a:r>
            <a:endParaRPr lang="en-US" altLang="ko-KR"/>
          </a:p>
          <a:p>
            <a:r>
              <a:rPr lang="en-US">
                <a:ea typeface="맑은 고딕"/>
              </a:rPr>
              <a:t>---</a:t>
            </a:r>
            <a:endParaRPr lang="en-US" altLang="ko-KR">
              <a:ea typeface="맑은 고딕"/>
            </a:endParaRPr>
          </a:p>
          <a:p>
            <a:r>
              <a:rPr lang="ko-KR" altLang="en-US" err="1">
                <a:ea typeface="맑은 고딕"/>
              </a:rPr>
              <a:t>스탭와이즈를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추출하려고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하는데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최적의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변수값은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몇개로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것인가</a:t>
            </a:r>
            <a:r>
              <a:rPr lang="en-US"/>
              <a:t>?</a:t>
            </a:r>
            <a:endParaRPr lang="en-US">
              <a:ea typeface="맑은 고딕"/>
            </a:endParaRPr>
          </a:p>
          <a:p>
            <a:r>
              <a:rPr lang="en-US" err="1"/>
              <a:t>eda</a:t>
            </a:r>
            <a:r>
              <a:rPr lang="ko-KR" altLang="en-US" err="1">
                <a:ea typeface="맑은 고딕"/>
              </a:rPr>
              <a:t>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진행했을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때도</a:t>
            </a:r>
            <a:r>
              <a:rPr lang="en-US"/>
              <a:t> </a:t>
            </a:r>
            <a:r>
              <a:rPr lang="en-US" err="1"/>
              <a:t>vif</a:t>
            </a:r>
            <a:r>
              <a:rPr lang="ko-KR" altLang="en-US">
                <a:ea typeface="맑은 고딕"/>
              </a:rPr>
              <a:t>값을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살펴봤었는데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생각보다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다중공선성의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영향을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받는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변수들이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많았던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기억된다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 err="1">
                <a:ea typeface="맑은 고딕"/>
              </a:rPr>
              <a:t>다중공선성이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제거하는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방식의</a:t>
            </a:r>
            <a:r>
              <a:rPr lang="en-US"/>
              <a:t> greedy search</a:t>
            </a:r>
            <a:r>
              <a:rPr lang="ko-KR" altLang="en-US">
                <a:ea typeface="맑은 고딕"/>
              </a:rPr>
              <a:t>방법을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적용해보자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 err="1">
                <a:ea typeface="맑은 고딕"/>
              </a:rPr>
              <a:t>스탭와이즈기반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변수가</a:t>
            </a:r>
            <a:r>
              <a:rPr lang="en-US"/>
              <a:t> 5</a:t>
            </a:r>
            <a:r>
              <a:rPr lang="ko-KR" altLang="en-US">
                <a:ea typeface="맑은 고딕"/>
              </a:rPr>
              <a:t>개인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변수가</a:t>
            </a:r>
            <a:r>
              <a:rPr lang="en-US"/>
              <a:t> 4</a:t>
            </a:r>
            <a:r>
              <a:rPr lang="ko-KR" altLang="en-US">
                <a:ea typeface="맑은 고딕"/>
              </a:rPr>
              <a:t>개인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변수가</a:t>
            </a:r>
            <a:r>
              <a:rPr lang="en-US"/>
              <a:t> 3</a:t>
            </a:r>
            <a:r>
              <a:rPr lang="ko-KR" altLang="en-US" err="1">
                <a:ea typeface="맑은 고딕"/>
              </a:rPr>
              <a:t>개인경우</a:t>
            </a:r>
            <a:endParaRPr lang="en-US" altLang="ko-KR" err="1">
              <a:ea typeface="맑은 고딕"/>
            </a:endParaRPr>
          </a:p>
          <a:p>
            <a:r>
              <a:rPr lang="ko-KR" altLang="en-US">
                <a:ea typeface="맑은 고딕"/>
              </a:rPr>
              <a:t>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다중공선성의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문제가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확인했다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변수가</a:t>
            </a:r>
            <a:r>
              <a:rPr lang="en-US"/>
              <a:t> 5</a:t>
            </a:r>
            <a:r>
              <a:rPr lang="ko-KR" altLang="en-US">
                <a:ea typeface="맑은 고딕"/>
              </a:rPr>
              <a:t>개인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경우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변수가</a:t>
            </a:r>
            <a:r>
              <a:rPr lang="en-US"/>
              <a:t> 4</a:t>
            </a:r>
            <a:r>
              <a:rPr lang="ko-KR" altLang="en-US">
                <a:ea typeface="맑은 고딕"/>
              </a:rPr>
              <a:t>개인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경우에서는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다중공선성의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문제가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발생했지만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변수가</a:t>
            </a:r>
            <a:r>
              <a:rPr lang="en-US"/>
              <a:t> 3</a:t>
            </a:r>
            <a:r>
              <a:rPr lang="ko-KR" altLang="en-US">
                <a:ea typeface="맑은 고딕"/>
              </a:rPr>
              <a:t>개인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경우에서는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발생하지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않았다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 err="1">
                <a:ea typeface="맑은 고딕"/>
              </a:rPr>
              <a:t>다중공선성을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한</a:t>
            </a:r>
            <a:r>
              <a:rPr lang="en-US"/>
              <a:t> </a:t>
            </a:r>
            <a:r>
              <a:rPr lang="en-US" err="1"/>
              <a:t>vif</a:t>
            </a:r>
            <a:r>
              <a:rPr lang="ko-KR" altLang="en-US">
                <a:ea typeface="맑은 고딕"/>
              </a:rPr>
              <a:t>라면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단순히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공선성이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제거하지만</a:t>
            </a:r>
            <a:r>
              <a:rPr lang="en-US"/>
              <a:t>, schooling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주성분인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제거할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없었다</a:t>
            </a:r>
            <a:r>
              <a:rPr lang="en-US"/>
              <a:t>. (</a:t>
            </a:r>
            <a:r>
              <a:rPr lang="ko-KR" altLang="en-US">
                <a:ea typeface="맑은 고딕"/>
              </a:rPr>
              <a:t>변수개수</a:t>
            </a:r>
            <a:r>
              <a:rPr lang="en-US"/>
              <a:t>1</a:t>
            </a:r>
            <a:r>
              <a:rPr lang="ko-KR" altLang="en-US">
                <a:ea typeface="맑은 고딕"/>
              </a:rPr>
              <a:t>개인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경우가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스쿨링이었음</a:t>
            </a:r>
            <a:r>
              <a:rPr lang="en-US"/>
              <a:t>)</a:t>
            </a:r>
            <a:endParaRPr lang="en-US" altLang="ko-KR"/>
          </a:p>
          <a:p>
            <a:r>
              <a:rPr lang="ko-KR" altLang="en-US">
                <a:ea typeface="맑은 고딕"/>
              </a:rPr>
              <a:t>따라서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변수를</a:t>
            </a:r>
            <a:r>
              <a:rPr lang="en-US"/>
              <a:t> 3</a:t>
            </a:r>
            <a:r>
              <a:rPr lang="ko-KR" altLang="en-US">
                <a:ea typeface="맑은 고딕"/>
              </a:rPr>
              <a:t>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모델을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구성하기로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결정했다</a:t>
            </a:r>
            <a:r>
              <a:rPr lang="en-US"/>
              <a:t>.</a:t>
            </a:r>
            <a:endParaRPr lang="en-US">
              <a:ea typeface="맑은 고딕"/>
            </a:endParaRPr>
          </a:p>
          <a:p>
            <a:endParaRPr lang="en-US" b="1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245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F0F5-30A6-6936-8358-4D7FD334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FD5B7A-037F-152C-0B54-FE1CD6816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F3E9CD-04C2-4586-3F42-185E54C1A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변수 선택 안된 것의 </a:t>
            </a:r>
            <a:r>
              <a:rPr lang="en-US" dirty="0"/>
              <a:t>R2</a:t>
            </a:r>
            <a:r>
              <a:rPr lang="ko-KR" altLang="en-US" dirty="0">
                <a:ea typeface="맑은 고딕"/>
              </a:rPr>
              <a:t>는 </a:t>
            </a:r>
            <a:r>
              <a:rPr lang="en-US" dirty="0"/>
              <a:t>0.997,</a:t>
            </a:r>
            <a:endParaRPr lang="ko-KR" altLang="en-US" dirty="0"/>
          </a:p>
          <a:p>
            <a:r>
              <a:rPr lang="ko-KR" altLang="en-US" dirty="0">
                <a:ea typeface="맑은 고딕"/>
              </a:rPr>
              <a:t>변수 선택 된 것의 </a:t>
            </a:r>
            <a:r>
              <a:rPr lang="en-US" dirty="0"/>
              <a:t>R2</a:t>
            </a:r>
            <a:r>
              <a:rPr lang="ko-KR" altLang="en-US" dirty="0">
                <a:ea typeface="맑은 고딕"/>
              </a:rPr>
              <a:t>는 </a:t>
            </a:r>
            <a:r>
              <a:rPr lang="en-US" dirty="0"/>
              <a:t>0.014</a:t>
            </a:r>
            <a:r>
              <a:rPr lang="ko-KR" altLang="en-US" dirty="0">
                <a:ea typeface="맑은 고딕"/>
              </a:rPr>
              <a:t> 확인 가능</a:t>
            </a:r>
            <a:endParaRPr lang="en-US" dirty="0">
              <a:ea typeface="맑은 고딕"/>
            </a:endParaRPr>
          </a:p>
          <a:p>
            <a:r>
              <a:rPr lang="ko-KR" altLang="en-US" b="1" dirty="0">
                <a:ea typeface="맑은 고딕"/>
              </a:rPr>
              <a:t>하지만 아래 내용에서 변수 선택 된 것의 </a:t>
            </a:r>
            <a:r>
              <a:rPr lang="en-US" altLang="ko-KR" b="1" dirty="0">
                <a:ea typeface="맑은 고딕"/>
              </a:rPr>
              <a:t>r2</a:t>
            </a:r>
            <a:r>
              <a:rPr lang="ko-KR" altLang="en-US" b="1" dirty="0">
                <a:ea typeface="맑은 고딕"/>
              </a:rPr>
              <a:t>는 </a:t>
            </a:r>
            <a:r>
              <a:rPr lang="en-US" altLang="ko-KR" b="1" dirty="0">
                <a:ea typeface="맑은 고딕"/>
              </a:rPr>
              <a:t>0.83,</a:t>
            </a:r>
            <a:r>
              <a:rPr lang="ko-KR" altLang="en-US" b="1" dirty="0">
                <a:ea typeface="맑은 고딕"/>
              </a:rPr>
              <a:t> 변수 선택 된 것의 </a:t>
            </a:r>
            <a:r>
              <a:rPr lang="en-US" b="1" dirty="0"/>
              <a:t>R2</a:t>
            </a:r>
            <a:r>
              <a:rPr lang="ko-KR" altLang="en-US" b="1" dirty="0">
                <a:ea typeface="맑은 고딕"/>
              </a:rPr>
              <a:t>는 </a:t>
            </a:r>
            <a:r>
              <a:rPr lang="en-US" b="1" dirty="0"/>
              <a:t>0.77</a:t>
            </a:r>
            <a:r>
              <a:rPr lang="ko-KR" altLang="en-US" b="1" dirty="0">
                <a:ea typeface="맑은 고딕"/>
              </a:rPr>
              <a:t>이었음</a:t>
            </a:r>
            <a:endParaRPr lang="ko-KR" altLang="en-US" dirty="0">
              <a:ea typeface="맑은 고딕"/>
            </a:endParaRPr>
          </a:p>
          <a:p>
            <a:r>
              <a:rPr lang="ko-KR" altLang="en-US" b="1" dirty="0">
                <a:ea typeface="맑은 고딕"/>
              </a:rPr>
              <a:t>→ 가정의 차이</a:t>
            </a:r>
            <a:r>
              <a:rPr lang="en-US" b="1" dirty="0"/>
              <a:t>:</a:t>
            </a:r>
            <a:r>
              <a:rPr lang="ko-KR" altLang="en-US" dirty="0">
                <a:ea typeface="맑은 고딕"/>
              </a:rPr>
              <a:t> </a:t>
            </a:r>
            <a:r>
              <a:rPr lang="en-US" dirty="0"/>
              <a:t>OLS</a:t>
            </a:r>
            <a:r>
              <a:rPr lang="ko-KR" altLang="en-US" dirty="0">
                <a:ea typeface="맑은 고딕"/>
              </a:rPr>
              <a:t> 회귀분석은 정규성</a:t>
            </a:r>
            <a:r>
              <a:rPr lang="en-US" dirty="0"/>
              <a:t>,</a:t>
            </a:r>
            <a:r>
              <a:rPr lang="ko-KR" altLang="en-US" dirty="0">
                <a:ea typeface="맑은 고딕"/>
              </a:rPr>
              <a:t> 독립성</a:t>
            </a:r>
            <a:r>
              <a:rPr lang="en-US" dirty="0"/>
              <a:t>,</a:t>
            </a:r>
            <a:r>
              <a:rPr lang="ko-KR" altLang="en-US" dirty="0">
                <a:ea typeface="맑은 고딕"/>
              </a:rPr>
              <a:t> 등분산성 등의 가정을 기반으로 합니다</a:t>
            </a:r>
            <a:r>
              <a:rPr lang="en-US" dirty="0"/>
              <a:t>.</a:t>
            </a:r>
            <a:r>
              <a:rPr lang="ko-KR" altLang="en-US" dirty="0">
                <a:ea typeface="맑은 고딕"/>
              </a:rPr>
              <a:t> 만약 일반 회귀모형이 이러한 가정을 따르지 않는다면</a:t>
            </a:r>
            <a:r>
              <a:rPr lang="en-US" dirty="0"/>
              <a:t>,</a:t>
            </a:r>
            <a:r>
              <a:rPr lang="ko-KR" altLang="en-US" dirty="0">
                <a:ea typeface="맑은 고딕"/>
              </a:rPr>
              <a:t> 두 결정계수의 값이 다를 수 있습니다</a:t>
            </a:r>
            <a:r>
              <a:rPr lang="en-US" dirty="0"/>
              <a:t>.</a:t>
            </a:r>
            <a:endParaRPr lang="ko-KR" altLang="en-US" dirty="0"/>
          </a:p>
          <a:p>
            <a:r>
              <a:rPr lang="en-US" dirty="0" err="1"/>
              <a:t>가정에</a:t>
            </a:r>
            <a:r>
              <a:rPr lang="en-US" dirty="0"/>
              <a:t> </a:t>
            </a:r>
            <a:r>
              <a:rPr lang="en-US" dirty="0" err="1"/>
              <a:t>차이에</a:t>
            </a:r>
            <a:r>
              <a:rPr lang="en-US" dirty="0"/>
              <a:t> </a:t>
            </a:r>
            <a:r>
              <a:rPr lang="en-US" dirty="0" err="1"/>
              <a:t>의해</a:t>
            </a:r>
            <a:r>
              <a:rPr lang="en-US" dirty="0"/>
              <a:t> OLS </a:t>
            </a:r>
            <a:r>
              <a:rPr lang="en-US" dirty="0" err="1"/>
              <a:t>회귀분석이</a:t>
            </a:r>
            <a:r>
              <a:rPr lang="en-US" dirty="0"/>
              <a:t> </a:t>
            </a:r>
            <a:r>
              <a:rPr lang="en-US" dirty="0" err="1"/>
              <a:t>일반</a:t>
            </a:r>
            <a:r>
              <a:rPr lang="en-US" dirty="0"/>
              <a:t> </a:t>
            </a:r>
            <a:r>
              <a:rPr lang="en-US" dirty="0" err="1"/>
              <a:t>회귀분석보다</a:t>
            </a:r>
            <a:r>
              <a:rPr lang="en-US" dirty="0"/>
              <a:t> </a:t>
            </a:r>
            <a:r>
              <a:rPr lang="en-US" dirty="0" err="1"/>
              <a:t>결정계수</a:t>
            </a:r>
            <a:r>
              <a:rPr lang="en-US" dirty="0"/>
              <a:t> </a:t>
            </a:r>
            <a:r>
              <a:rPr lang="en-US" dirty="0" err="1"/>
              <a:t>값이</a:t>
            </a:r>
            <a:r>
              <a:rPr lang="en-US" dirty="0"/>
              <a:t> </a:t>
            </a:r>
            <a:r>
              <a:rPr lang="en-US" dirty="0" err="1"/>
              <a:t>작게</a:t>
            </a:r>
            <a:r>
              <a:rPr lang="en-US" dirty="0"/>
              <a:t> </a:t>
            </a:r>
            <a:r>
              <a:rPr lang="en-US" dirty="0" err="1"/>
              <a:t>나오는</a:t>
            </a:r>
            <a:r>
              <a:rPr lang="en-US" dirty="0"/>
              <a:t> </a:t>
            </a:r>
            <a:r>
              <a:rPr lang="en-US" dirty="0" err="1"/>
              <a:t>것을</a:t>
            </a:r>
            <a:r>
              <a:rPr lang="en-US" dirty="0"/>
              <a:t> </a:t>
            </a:r>
            <a:r>
              <a:rPr lang="en-US" dirty="0" err="1"/>
              <a:t>확인했다</a:t>
            </a:r>
            <a:r>
              <a:rPr lang="en-US" dirty="0"/>
              <a:t>.</a:t>
            </a:r>
          </a:p>
          <a:p>
            <a:r>
              <a:rPr lang="en-US" dirty="0"/>
              <a:t>---</a:t>
            </a:r>
            <a:endParaRPr lang="en-US" dirty="0">
              <a:ea typeface="맑은 고딕" panose="020F0502020204030204"/>
            </a:endParaRPr>
          </a:p>
          <a:p>
            <a:r>
              <a:rPr lang="en-US" dirty="0" err="1"/>
              <a:t>변수</a:t>
            </a:r>
            <a:r>
              <a:rPr lang="en-US" dirty="0"/>
              <a:t> </a:t>
            </a:r>
            <a:r>
              <a:rPr lang="en-US" dirty="0" err="1"/>
              <a:t>선택을</a:t>
            </a:r>
            <a:r>
              <a:rPr lang="en-US" dirty="0"/>
              <a:t> </a:t>
            </a:r>
            <a:r>
              <a:rPr lang="en-US" dirty="0" err="1"/>
              <a:t>하기</a:t>
            </a:r>
            <a:r>
              <a:rPr lang="en-US" dirty="0"/>
              <a:t> </a:t>
            </a:r>
            <a:r>
              <a:rPr lang="en-US" dirty="0" err="1"/>
              <a:t>전이</a:t>
            </a:r>
            <a:r>
              <a:rPr lang="en-US" dirty="0"/>
              <a:t> </a:t>
            </a:r>
            <a:r>
              <a:rPr lang="en-US" dirty="0" err="1"/>
              <a:t>변수</a:t>
            </a:r>
            <a:r>
              <a:rPr lang="en-US" dirty="0"/>
              <a:t> </a:t>
            </a:r>
            <a:r>
              <a:rPr lang="en-US" dirty="0" err="1"/>
              <a:t>선택한</a:t>
            </a:r>
            <a:r>
              <a:rPr lang="en-US" dirty="0"/>
              <a:t> </a:t>
            </a:r>
            <a:r>
              <a:rPr lang="en-US" dirty="0" err="1"/>
              <a:t>후보다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값들이</a:t>
            </a:r>
            <a:r>
              <a:rPr lang="en-US" dirty="0"/>
              <a:t> </a:t>
            </a:r>
            <a:r>
              <a:rPr lang="en-US" dirty="0" err="1"/>
              <a:t>상승했지만</a:t>
            </a:r>
            <a:r>
              <a:rPr lang="en-US" dirty="0"/>
              <a:t>, </a:t>
            </a:r>
            <a:r>
              <a:rPr lang="en-US" dirty="0" err="1"/>
              <a:t>PCA와</a:t>
            </a:r>
            <a:r>
              <a:rPr lang="en-US" dirty="0"/>
              <a:t> </a:t>
            </a:r>
            <a:r>
              <a:rPr lang="en-US" dirty="0" err="1"/>
              <a:t>대비했을</a:t>
            </a:r>
            <a:r>
              <a:rPr lang="en-US" dirty="0"/>
              <a:t> </a:t>
            </a:r>
            <a:r>
              <a:rPr lang="en-US" dirty="0" err="1"/>
              <a:t>때는</a:t>
            </a:r>
            <a:r>
              <a:rPr lang="en-US" dirty="0"/>
              <a:t> </a:t>
            </a:r>
            <a:r>
              <a:rPr lang="en-US" dirty="0" err="1"/>
              <a:t>나쁘지</a:t>
            </a:r>
            <a:r>
              <a:rPr lang="en-US" dirty="0"/>
              <a:t> </a:t>
            </a:r>
            <a:r>
              <a:rPr lang="en-US" dirty="0" err="1"/>
              <a:t>않은</a:t>
            </a:r>
            <a:r>
              <a:rPr lang="en-US" dirty="0"/>
              <a:t> </a:t>
            </a:r>
            <a:r>
              <a:rPr lang="en-US" dirty="0" err="1"/>
              <a:t>값이라고</a:t>
            </a:r>
            <a:r>
              <a:rPr lang="en-US" dirty="0"/>
              <a:t> </a:t>
            </a:r>
            <a:r>
              <a:rPr lang="en-US" dirty="0" err="1"/>
              <a:t>본다</a:t>
            </a:r>
            <a:r>
              <a:rPr lang="en-US" dirty="0"/>
              <a:t>. (</a:t>
            </a:r>
            <a:r>
              <a:rPr lang="en-US" dirty="0" err="1"/>
              <a:t>PCA에서의</a:t>
            </a:r>
            <a:r>
              <a:rPr lang="en-US" dirty="0"/>
              <a:t> 총 </a:t>
            </a:r>
            <a:r>
              <a:rPr lang="en-US" dirty="0" err="1"/>
              <a:t>설명력은</a:t>
            </a:r>
            <a:r>
              <a:rPr lang="en-US" dirty="0"/>
              <a:t> 0.5도 채 </a:t>
            </a:r>
            <a:r>
              <a:rPr lang="en-US" dirty="0" err="1"/>
              <a:t>안되었음</a:t>
            </a:r>
            <a:r>
              <a:rPr lang="en-US" dirty="0"/>
              <a:t>)</a:t>
            </a:r>
          </a:p>
          <a:p>
            <a:r>
              <a:rPr lang="en-US" dirty="0" err="1"/>
              <a:t>변수를</a:t>
            </a:r>
            <a:r>
              <a:rPr lang="en-US" dirty="0"/>
              <a:t> 총 13개?(</a:t>
            </a:r>
            <a:r>
              <a:rPr lang="en-US" dirty="0" err="1"/>
              <a:t>맞나요</a:t>
            </a:r>
            <a:r>
              <a:rPr lang="en-US" dirty="0"/>
              <a:t>?)</a:t>
            </a:r>
            <a:r>
              <a:rPr lang="en-US" dirty="0" err="1"/>
              <a:t>에서</a:t>
            </a:r>
            <a:r>
              <a:rPr lang="en-US" dirty="0"/>
              <a:t> 3개로 </a:t>
            </a:r>
            <a:r>
              <a:rPr lang="en-US" dirty="0" err="1"/>
              <a:t>줄였지만</a:t>
            </a:r>
            <a:r>
              <a:rPr lang="en-US" dirty="0"/>
              <a:t> 총 </a:t>
            </a:r>
            <a:r>
              <a:rPr lang="en-US" dirty="0" err="1"/>
              <a:t>설명력은</a:t>
            </a:r>
            <a:r>
              <a:rPr lang="en-US" dirty="0"/>
              <a:t> 0.04수준만이 </a:t>
            </a:r>
            <a:r>
              <a:rPr lang="en-US" dirty="0" err="1"/>
              <a:t>하락했다는</a:t>
            </a:r>
            <a:r>
              <a:rPr lang="en-US" dirty="0"/>
              <a:t> </a:t>
            </a:r>
            <a:r>
              <a:rPr lang="en-US" dirty="0" err="1"/>
              <a:t>점을</a:t>
            </a:r>
            <a:r>
              <a:rPr lang="en-US" dirty="0"/>
              <a:t> </a:t>
            </a:r>
            <a:r>
              <a:rPr lang="en-US" dirty="0" err="1"/>
              <a:t>확인할</a:t>
            </a:r>
            <a:r>
              <a:rPr lang="en-US" dirty="0"/>
              <a:t> 수 </a:t>
            </a:r>
            <a:r>
              <a:rPr lang="en-US" dirty="0" err="1"/>
              <a:t>있었다</a:t>
            </a:r>
            <a:r>
              <a:rPr lang="en-US" dirty="0"/>
              <a:t>. </a:t>
            </a:r>
            <a:r>
              <a:rPr lang="en-US" dirty="0" err="1"/>
              <a:t>따라서</a:t>
            </a:r>
            <a:r>
              <a:rPr lang="en-US" dirty="0"/>
              <a:t> </a:t>
            </a:r>
            <a:r>
              <a:rPr lang="en-US" dirty="0" err="1"/>
              <a:t>변수</a:t>
            </a:r>
            <a:r>
              <a:rPr lang="en-US" dirty="0"/>
              <a:t> </a:t>
            </a:r>
            <a:r>
              <a:rPr lang="en-US" dirty="0" err="1"/>
              <a:t>선택이</a:t>
            </a:r>
            <a:r>
              <a:rPr lang="en-US" dirty="0"/>
              <a:t> 잘 </a:t>
            </a:r>
            <a:r>
              <a:rPr lang="en-US" dirty="0" err="1"/>
              <a:t>이루어졌으며</a:t>
            </a:r>
            <a:r>
              <a:rPr lang="en-US" dirty="0"/>
              <a:t>, </a:t>
            </a:r>
            <a:r>
              <a:rPr lang="en-US" dirty="0" err="1"/>
              <a:t>모델을</a:t>
            </a:r>
            <a:r>
              <a:rPr lang="en-US" dirty="0"/>
              <a:t> </a:t>
            </a:r>
            <a:r>
              <a:rPr lang="en-US" dirty="0" err="1"/>
              <a:t>단순화할</a:t>
            </a:r>
            <a:r>
              <a:rPr lang="en-US" dirty="0"/>
              <a:t> 수 </a:t>
            </a:r>
            <a:r>
              <a:rPr lang="en-US" dirty="0" err="1"/>
              <a:t>있었다고</a:t>
            </a:r>
            <a:r>
              <a:rPr lang="en-US" dirty="0"/>
              <a:t> </a:t>
            </a:r>
            <a:r>
              <a:rPr lang="en-US" dirty="0" err="1"/>
              <a:t>생각한다</a:t>
            </a:r>
            <a:r>
              <a:rPr lang="en-US" dirty="0"/>
              <a:t>.</a:t>
            </a:r>
          </a:p>
          <a:p>
            <a:r>
              <a:rPr lang="en-US" altLang="ko-KR" dirty="0">
                <a:latin typeface="Calibri"/>
                <a:ea typeface="Calibri"/>
                <a:cs typeface="Calibri"/>
              </a:rPr>
              <a:t>---</a:t>
            </a:r>
          </a:p>
          <a:p>
            <a:r>
              <a:rPr lang="ko-KR" altLang="en-US" dirty="0" err="1">
                <a:ea typeface="맑은 고딕"/>
              </a:rPr>
              <a:t>라쏘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엘라스틱넷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릿지</a:t>
            </a:r>
            <a:r>
              <a:rPr lang="ko-KR" altLang="en-US" dirty="0">
                <a:ea typeface="맑은 고딕"/>
              </a:rPr>
              <a:t> 순으로 변수 선택이 진행된다는 것을 확인할 수 있었다</a:t>
            </a:r>
            <a:r>
              <a:rPr lang="en-US" altLang="ko-KR" dirty="0">
                <a:ea typeface="맑은 고딕"/>
              </a:rPr>
              <a:t>.</a:t>
            </a:r>
            <a:endParaRPr lang="en-US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0.1</a:t>
            </a:r>
            <a:r>
              <a:rPr lang="ko-KR" altLang="en-US" dirty="0">
                <a:ea typeface="맑은 고딕"/>
              </a:rPr>
              <a:t>은 안정적인 </a:t>
            </a:r>
            <a:r>
              <a:rPr lang="en-US" altLang="ko-KR" dirty="0">
                <a:ea typeface="맑은 고딕"/>
              </a:rPr>
              <a:t>MSE</a:t>
            </a:r>
            <a:r>
              <a:rPr lang="ko-KR" altLang="en-US" dirty="0">
                <a:ea typeface="맑은 고딕"/>
              </a:rPr>
              <a:t> 값을 가지는 </a:t>
            </a:r>
            <a:r>
              <a:rPr lang="ko-KR" altLang="en-US" dirty="0" err="1">
                <a:ea typeface="맑은 고딕"/>
              </a:rPr>
              <a:t>알파값이기</a:t>
            </a:r>
            <a:r>
              <a:rPr lang="ko-KR" altLang="en-US" dirty="0">
                <a:ea typeface="맑은 고딕"/>
              </a:rPr>
              <a:t> 때문에 선정하여 진행했다</a:t>
            </a:r>
            <a:r>
              <a:rPr lang="en-US" altLang="ko-KR" dirty="0">
                <a:ea typeface="맑은 고딕"/>
              </a:rPr>
              <a:t>.</a:t>
            </a:r>
            <a:endParaRPr 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라쏘와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엘라스틱넷</a:t>
            </a:r>
            <a:r>
              <a:rPr lang="ko-KR" altLang="en-US" dirty="0">
                <a:ea typeface="맑은 고딕"/>
              </a:rPr>
              <a:t> 같은 경우는 </a:t>
            </a:r>
            <a:r>
              <a:rPr lang="ko-KR" altLang="en-US" dirty="0" err="1">
                <a:ea typeface="맑은 고딕"/>
              </a:rPr>
              <a:t>알파값이</a:t>
            </a:r>
            <a:r>
              <a:rPr lang="ko-KR" altLang="en-US" dirty="0">
                <a:ea typeface="맑은 고딕"/>
              </a:rPr>
              <a:t> 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인 경우에 </a:t>
            </a:r>
            <a:r>
              <a:rPr lang="en-US" altLang="ko-KR" dirty="0">
                <a:ea typeface="맑은 고딕"/>
              </a:rPr>
              <a:t>MSE</a:t>
            </a:r>
            <a:r>
              <a:rPr lang="ko-KR" altLang="en-US" dirty="0">
                <a:ea typeface="맑은 고딕"/>
              </a:rPr>
              <a:t>값이 </a:t>
            </a:r>
            <a:r>
              <a:rPr lang="en-US" altLang="ko-KR" dirty="0">
                <a:ea typeface="맑은 고딕"/>
              </a:rPr>
              <a:t>17</a:t>
            </a:r>
            <a:r>
              <a:rPr lang="ko-KR" altLang="en-US" dirty="0">
                <a:ea typeface="맑은 고딕"/>
              </a:rPr>
              <a:t>이며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그 이상으로 넘어가게 되면 </a:t>
            </a:r>
            <a:r>
              <a:rPr lang="en-US" altLang="ko-KR" dirty="0">
                <a:ea typeface="맑은 고딕"/>
              </a:rPr>
              <a:t>MSE</a:t>
            </a:r>
            <a:r>
              <a:rPr lang="ko-KR" altLang="en-US" dirty="0">
                <a:ea typeface="맑은 고딕"/>
              </a:rPr>
              <a:t>값이 너무 커지기 때문에 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이 적당하다고 판단하여 일반화 성능을 높일 수 있다고 생각했다</a:t>
            </a:r>
            <a:r>
              <a:rPr lang="en-US" altLang="ko-KR" dirty="0">
                <a:ea typeface="맑은 고딕"/>
              </a:rPr>
              <a:t>.</a:t>
            </a:r>
            <a:endParaRPr lang="en-US" dirty="0">
              <a:ea typeface="맑은 고딕"/>
            </a:endParaRPr>
          </a:p>
          <a:p>
            <a:r>
              <a:rPr lang="en-US" altLang="ko-KR" dirty="0"/>
              <a:t>---</a:t>
            </a:r>
            <a:endParaRPr lang="en-US" dirty="0"/>
          </a:p>
          <a:p>
            <a:r>
              <a:rPr lang="ko-KR" altLang="en-US" dirty="0" err="1">
                <a:ea typeface="맑은 고딕"/>
              </a:rPr>
              <a:t>라쏘와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엘라스틱넷과</a:t>
            </a:r>
            <a:r>
              <a:rPr lang="ko-KR" altLang="en-US" dirty="0">
                <a:ea typeface="맑은 고딕"/>
              </a:rPr>
              <a:t> 같이 변수를 제거하는 효과를 가진 알고리즘의 경우 우리가 진행했던 변수 선택의 내용과 비슷한 변수들이 가장 큰 상관성이 있는 것으로 나타났으며</a:t>
            </a:r>
            <a:r>
              <a:rPr lang="en-US" altLang="ko-KR" dirty="0">
                <a:ea typeface="맑은 고딕"/>
              </a:rPr>
              <a:t>,</a:t>
            </a:r>
            <a:endParaRPr 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릿지의</a:t>
            </a:r>
            <a:r>
              <a:rPr lang="ko-KR" altLang="en-US" dirty="0">
                <a:ea typeface="맑은 고딕"/>
              </a:rPr>
              <a:t> 경우에는 기존에 선택했던 변수와 전혀 다른 </a:t>
            </a:r>
            <a:r>
              <a:rPr lang="ko-KR" altLang="en-US" dirty="0" err="1">
                <a:ea typeface="맑은 고딕"/>
              </a:rPr>
              <a:t>영유아사망률과</a:t>
            </a:r>
            <a:r>
              <a:rPr lang="ko-KR" altLang="en-US" dirty="0">
                <a:ea typeface="맑은 고딕"/>
              </a:rPr>
              <a:t> </a:t>
            </a:r>
            <a:r>
              <a:rPr lang="en-US" altLang="ko-KR" dirty="0">
                <a:ea typeface="맑은 고딕"/>
              </a:rPr>
              <a:t>10</a:t>
            </a:r>
            <a:r>
              <a:rPr lang="ko-KR" altLang="en-US" dirty="0">
                <a:ea typeface="맑은 고딕"/>
              </a:rPr>
              <a:t>세 이하 사망률이 모델 설명에 큰 의미를 준 점을 확인할 수 있었다</a:t>
            </a:r>
            <a:r>
              <a:rPr lang="en-US" altLang="ko-KR" dirty="0">
                <a:ea typeface="맑은 고딕"/>
              </a:rPr>
              <a:t>.</a:t>
            </a:r>
            <a:r>
              <a:rPr lang="ko-KR" altLang="en-US" dirty="0">
                <a:ea typeface="맑은 고딕"/>
              </a:rPr>
              <a:t> 이 변수들은 </a:t>
            </a:r>
            <a:r>
              <a:rPr lang="ko-KR" altLang="en-US" dirty="0" err="1">
                <a:ea typeface="맑은 고딕"/>
              </a:rPr>
              <a:t>라쏘와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엘라스틱넷에서는</a:t>
            </a:r>
            <a:r>
              <a:rPr lang="ko-KR" altLang="en-US" dirty="0">
                <a:ea typeface="맑은 고딕"/>
              </a:rPr>
              <a:t> 제거됨</a:t>
            </a:r>
            <a:endParaRPr 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따라서 </a:t>
            </a:r>
            <a:r>
              <a:rPr lang="ko-KR" altLang="en-US" dirty="0" err="1">
                <a:ea typeface="맑은 고딕"/>
              </a:rPr>
              <a:t>알파값이</a:t>
            </a:r>
            <a:r>
              <a:rPr lang="ko-KR" altLang="en-US" dirty="0">
                <a:ea typeface="맑은 고딕"/>
              </a:rPr>
              <a:t> 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 err="1">
                <a:ea typeface="맑은 고딕"/>
              </a:rPr>
              <a:t>일때와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0.1</a:t>
            </a:r>
            <a:r>
              <a:rPr lang="ko-KR" altLang="en-US" dirty="0" err="1">
                <a:ea typeface="맑은 고딕"/>
              </a:rPr>
              <a:t>일때를</a:t>
            </a:r>
            <a:r>
              <a:rPr lang="ko-KR" altLang="en-US" dirty="0">
                <a:ea typeface="맑은 고딕"/>
              </a:rPr>
              <a:t> 비교하여 두 값의 변수 선택 차이를 확인할 수 있었고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정확도 성능을 확인할 수 있었다</a:t>
            </a:r>
            <a:r>
              <a:rPr lang="en-US" altLang="ko-KR" dirty="0">
                <a:ea typeface="맑은 고딕"/>
              </a:rPr>
              <a:t>.</a:t>
            </a:r>
            <a:endParaRPr lang="en-US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2DD193-E876-EB91-3024-24422E10B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076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654A5-314B-D679-88DD-31CC0E5C5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B07C33-CC73-5257-F053-F1FC02B4B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628D3D-2074-12C8-0123-E4618FD22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D9D155-9050-F8E6-96EF-E36710424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95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Calibri"/>
                <a:cs typeface="Calibri"/>
              </a:rPr>
              <a:t>KNNRegressor를</a:t>
            </a:r>
            <a:r>
              <a:rPr lang="ko-KR" altLang="en-US">
                <a:latin typeface="Calibri"/>
                <a:ea typeface="Calibri"/>
                <a:cs typeface="Calibri"/>
              </a:rPr>
              <a:t> 활용하여 전처리된 데이터에 대해 모델링을 진행하였습니다.</a:t>
            </a:r>
          </a:p>
          <a:p>
            <a:endParaRPr lang="ko-KR" altLang="en-US">
              <a:latin typeface="Calibri"/>
              <a:ea typeface="Calibri"/>
              <a:cs typeface="Calibri"/>
            </a:endParaRPr>
          </a:p>
          <a:p>
            <a:r>
              <a:rPr lang="ko-KR" altLang="en-US">
                <a:latin typeface="Calibri"/>
                <a:ea typeface="Calibri"/>
                <a:cs typeface="Calibri"/>
              </a:rPr>
              <a:t>변수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Calibri"/>
                <a:cs typeface="Calibri"/>
              </a:rPr>
              <a:t>선택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Calibri"/>
                <a:cs typeface="Calibri"/>
              </a:rPr>
              <a:t>전</a:t>
            </a:r>
            <a:r>
              <a:rPr lang="en-US">
                <a:latin typeface="Calibri"/>
                <a:ea typeface="Calibri"/>
                <a:cs typeface="Calibri"/>
              </a:rPr>
              <a:t> KNN</a:t>
            </a:r>
            <a:r>
              <a:rPr lang="ko-KR" altLang="en-US">
                <a:latin typeface="Calibri"/>
                <a:ea typeface="Calibri"/>
                <a:cs typeface="Calibri"/>
              </a:rPr>
              <a:t>을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Calibri"/>
                <a:cs typeface="Calibri"/>
              </a:rPr>
              <a:t>실행하고 성능을 평가한 결과, 최적의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en-US" altLang="ko-KR">
                <a:latin typeface="Calibri"/>
                <a:ea typeface="Calibri"/>
                <a:cs typeface="Calibri"/>
              </a:rPr>
              <a:t>K </a:t>
            </a:r>
            <a:r>
              <a:rPr lang="en-US" altLang="ko-KR" err="1">
                <a:latin typeface="Calibri"/>
                <a:ea typeface="Calibri"/>
                <a:cs typeface="Calibri"/>
              </a:rPr>
              <a:t>값은</a:t>
            </a:r>
            <a:r>
              <a:rPr lang="en-US" altLang="ko-KR">
                <a:latin typeface="Calibri"/>
                <a:ea typeface="Calibri"/>
                <a:cs typeface="Calibri"/>
              </a:rPr>
              <a:t> 3이었고, </a:t>
            </a:r>
            <a:r>
              <a:rPr lang="en-US" altLang="ko-KR" err="1">
                <a:latin typeface="Calibri"/>
                <a:ea typeface="Calibri"/>
                <a:cs typeface="Calibri"/>
              </a:rPr>
              <a:t>그에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따른</a:t>
            </a:r>
            <a:r>
              <a:rPr lang="en-US" altLang="ko-KR">
                <a:latin typeface="Calibri"/>
                <a:ea typeface="Calibri"/>
                <a:cs typeface="Calibri"/>
              </a:rPr>
              <a:t> </a:t>
            </a:r>
            <a:r>
              <a:rPr lang="ko-KR" altLang="en-US">
                <a:latin typeface="Calibri"/>
                <a:ea typeface="Calibri"/>
                <a:cs typeface="Calibri"/>
              </a:rPr>
              <a:t>결정계수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Calibri"/>
                <a:cs typeface="Calibri"/>
              </a:rPr>
              <a:t>값은</a:t>
            </a:r>
            <a:r>
              <a:rPr lang="en-US">
                <a:latin typeface="Calibri"/>
                <a:ea typeface="Calibri"/>
                <a:cs typeface="Calibri"/>
              </a:rPr>
              <a:t> 0.86</a:t>
            </a:r>
            <a:r>
              <a:rPr lang="ko-KR" altLang="en-US">
                <a:latin typeface="Calibri"/>
                <a:ea typeface="Calibri"/>
                <a:cs typeface="Calibri"/>
              </a:rPr>
              <a:t>이었습니다</a:t>
            </a:r>
            <a:r>
              <a:rPr lang="en-US" altLang="ko-KR">
                <a:latin typeface="Calibri"/>
                <a:ea typeface="Calibri"/>
                <a:cs typeface="Calibri"/>
              </a:rPr>
              <a:t>.</a:t>
            </a:r>
            <a:endParaRPr lang="ko-KR" altLang="en-US">
              <a:latin typeface="Calibri"/>
              <a:cs typeface="Calibri"/>
            </a:endParaRPr>
          </a:p>
          <a:p>
            <a:r>
              <a:rPr lang="ko-KR" altLang="en-US">
                <a:latin typeface="Calibri"/>
                <a:ea typeface="Calibri"/>
                <a:cs typeface="Calibri"/>
              </a:rPr>
              <a:t>변수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Calibri"/>
                <a:cs typeface="Calibri"/>
              </a:rPr>
              <a:t>선택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Calibri"/>
                <a:cs typeface="Calibri"/>
              </a:rPr>
              <a:t>후 </a:t>
            </a:r>
            <a:r>
              <a:rPr lang="ko-KR" altLang="en-US" err="1">
                <a:latin typeface="Calibri"/>
                <a:ea typeface="Calibri"/>
                <a:cs typeface="Calibri"/>
              </a:rPr>
              <a:t>KNN을</a:t>
            </a:r>
            <a:r>
              <a:rPr lang="ko-KR" altLang="en-US">
                <a:latin typeface="Calibri"/>
                <a:ea typeface="Calibri"/>
                <a:cs typeface="Calibri"/>
              </a:rPr>
              <a:t> 실행하고 성능을 평가한 결과, 최적의 K 값은 5로 변경되었고, 그에 따라 결정계수 값이 0.92로 상승한 것을 알 수 있었습니다.</a:t>
            </a:r>
          </a:p>
          <a:p>
            <a:endParaRPr lang="ko-KR" altLang="en-US">
              <a:latin typeface="Calibri"/>
              <a:ea typeface="Calibri"/>
              <a:cs typeface="Calibri"/>
            </a:endParaRPr>
          </a:p>
          <a:p>
            <a:r>
              <a:rPr lang="ko-KR" altLang="en-US">
                <a:latin typeface="Calibri"/>
                <a:ea typeface="Calibri"/>
                <a:cs typeface="Calibri"/>
              </a:rPr>
              <a:t>이에 따라 변수 선택법을 적용한 결과가 유의미하다는 것을 알 수 있었습니다.</a:t>
            </a:r>
          </a:p>
          <a:p>
            <a:endParaRPr lang="ko-KR" altLang="en-US">
              <a:latin typeface="Calibri"/>
              <a:ea typeface="Calibri"/>
              <a:cs typeface="Calibri"/>
            </a:endParaRPr>
          </a:p>
          <a:p>
            <a:r>
              <a:rPr lang="ko-KR" altLang="en-US">
                <a:latin typeface="Calibri"/>
                <a:ea typeface="Calibri"/>
                <a:cs typeface="Calibri"/>
              </a:rPr>
              <a:t>=&gt; 성능이 향상됨을 알 수 있었다.  또한 최적의 </a:t>
            </a:r>
            <a:r>
              <a:rPr lang="ko-KR" altLang="en-US" err="1">
                <a:latin typeface="Calibri"/>
                <a:ea typeface="Calibri"/>
                <a:cs typeface="Calibri"/>
              </a:rPr>
              <a:t>K값이</a:t>
            </a:r>
            <a:r>
              <a:rPr lang="ko-KR" altLang="en-US">
                <a:latin typeface="Calibri"/>
                <a:ea typeface="Calibri"/>
                <a:cs typeface="Calibri"/>
              </a:rPr>
              <a:t> 3-&gt;5로 변경되어 변수 선택 후  더욱 일반화 성질을 가지게 되었다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182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2369D-06F3-5B8A-2FE9-56AA1ACC7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46D7BF-A1E5-E609-59DD-CD13521F3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873F26-BAEF-5AD8-A2EE-2B5FB3C67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latin typeface="Calibri"/>
                <a:ea typeface="Calibri"/>
                <a:cs typeface="Calibri"/>
              </a:rPr>
              <a:t>변수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선택</a:t>
            </a:r>
            <a:r>
              <a:rPr lang="en-US" altLang="ko-KR">
                <a:latin typeface="Calibri"/>
                <a:ea typeface="Calibri"/>
                <a:cs typeface="Calibri"/>
              </a:rPr>
              <a:t> 전 </a:t>
            </a:r>
            <a:r>
              <a:rPr lang="en-US" altLang="ko-KR" err="1">
                <a:latin typeface="Calibri"/>
                <a:ea typeface="Calibri"/>
                <a:cs typeface="Calibri"/>
              </a:rPr>
              <a:t>KNN을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실행했을</a:t>
            </a:r>
            <a:r>
              <a:rPr lang="en-US" altLang="ko-KR">
                <a:latin typeface="Calibri"/>
                <a:ea typeface="Calibri"/>
                <a:cs typeface="Calibri"/>
              </a:rPr>
              <a:t> 때, </a:t>
            </a:r>
            <a:r>
              <a:rPr lang="en-US" altLang="ko-KR" err="1">
                <a:latin typeface="Calibri"/>
                <a:ea typeface="Calibri"/>
                <a:cs typeface="Calibri"/>
              </a:rPr>
              <a:t>최적의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K값은</a:t>
            </a:r>
            <a:r>
              <a:rPr lang="en-US" altLang="ko-KR">
                <a:latin typeface="Calibri"/>
                <a:ea typeface="Calibri"/>
                <a:cs typeface="Calibri"/>
              </a:rPr>
              <a:t> 3이었으며 </a:t>
            </a:r>
            <a:r>
              <a:rPr lang="en-US" altLang="ko-KR" err="1">
                <a:latin typeface="Calibri"/>
                <a:ea typeface="Calibri"/>
                <a:cs typeface="Calibri"/>
              </a:rPr>
              <a:t>예측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성능은</a:t>
            </a:r>
            <a:r>
              <a:rPr lang="en-US" altLang="ko-KR">
                <a:latin typeface="Calibri"/>
                <a:ea typeface="Calibri"/>
                <a:cs typeface="Calibri"/>
              </a:rPr>
              <a:t> </a:t>
            </a:r>
            <a:r>
              <a:rPr lang="en-US" altLang="ko-KR" err="1">
                <a:latin typeface="Calibri"/>
                <a:ea typeface="Calibri"/>
                <a:cs typeface="Calibri"/>
              </a:rPr>
              <a:t>좌측과</a:t>
            </a:r>
            <a:r>
              <a:rPr lang="en-US" altLang="ko-KR">
                <a:latin typeface="Calibri"/>
                <a:ea typeface="Calibri"/>
                <a:cs typeface="Calibri"/>
              </a:rPr>
              <a:t> </a:t>
            </a:r>
            <a:r>
              <a:rPr lang="en-US" altLang="ko-KR" err="1">
                <a:latin typeface="Calibri"/>
                <a:ea typeface="Calibri"/>
                <a:cs typeface="Calibri"/>
              </a:rPr>
              <a:t>같았습니다</a:t>
            </a:r>
            <a:r>
              <a:rPr lang="en-US" altLang="ko-KR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변수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선택</a:t>
            </a:r>
            <a:r>
              <a:rPr lang="en-US" altLang="ko-KR">
                <a:latin typeface="Calibri"/>
                <a:ea typeface="Calibri"/>
                <a:cs typeface="Calibri"/>
              </a:rPr>
              <a:t> 후 </a:t>
            </a:r>
            <a:r>
              <a:rPr lang="en-US" altLang="ko-KR" err="1">
                <a:latin typeface="Calibri"/>
                <a:ea typeface="Calibri"/>
                <a:cs typeface="Calibri"/>
              </a:rPr>
              <a:t>KNN을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실행했을</a:t>
            </a:r>
            <a:r>
              <a:rPr lang="en-US" altLang="ko-KR">
                <a:latin typeface="Calibri"/>
                <a:ea typeface="Calibri"/>
                <a:cs typeface="Calibri"/>
              </a:rPr>
              <a:t> 때, </a:t>
            </a:r>
            <a:r>
              <a:rPr lang="en-US" altLang="ko-KR" err="1">
                <a:latin typeface="Calibri"/>
                <a:ea typeface="Calibri"/>
                <a:cs typeface="Calibri"/>
              </a:rPr>
              <a:t>최적의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값은</a:t>
            </a:r>
            <a:r>
              <a:rPr lang="en-US" altLang="ko-KR">
                <a:latin typeface="Calibri"/>
                <a:ea typeface="Calibri"/>
                <a:cs typeface="Calibri"/>
              </a:rPr>
              <a:t> 5였으며 </a:t>
            </a:r>
            <a:r>
              <a:rPr lang="en-US" altLang="ko-KR" err="1">
                <a:latin typeface="Calibri"/>
                <a:ea typeface="Calibri"/>
                <a:cs typeface="Calibri"/>
              </a:rPr>
              <a:t>예측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성능은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우측과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같이</a:t>
            </a:r>
            <a:r>
              <a:rPr lang="en-US" altLang="ko-KR">
                <a:latin typeface="Calibri"/>
                <a:ea typeface="Calibri"/>
                <a:cs typeface="Calibri"/>
              </a:rPr>
              <a:t> MSE, MAE </a:t>
            </a:r>
            <a:r>
              <a:rPr lang="en-US" altLang="ko-KR" err="1">
                <a:latin typeface="Calibri"/>
                <a:ea typeface="Calibri"/>
                <a:cs typeface="Calibri"/>
              </a:rPr>
              <a:t>값이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낮아지고</a:t>
            </a:r>
            <a:r>
              <a:rPr lang="en-US" altLang="ko-KR">
                <a:latin typeface="Calibri"/>
                <a:ea typeface="Calibri"/>
                <a:cs typeface="Calibri"/>
              </a:rPr>
              <a:t> R-squared, Adjusted R-Squared </a:t>
            </a:r>
            <a:r>
              <a:rPr lang="en-US" altLang="ko-KR" err="1">
                <a:latin typeface="Calibri"/>
                <a:ea typeface="Calibri"/>
                <a:cs typeface="Calibri"/>
              </a:rPr>
              <a:t>값이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높아진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것을</a:t>
            </a:r>
            <a:r>
              <a:rPr lang="en-US" altLang="ko-KR">
                <a:latin typeface="Calibri"/>
                <a:ea typeface="Calibri"/>
                <a:cs typeface="Calibri"/>
              </a:rPr>
              <a:t> 볼 수 </a:t>
            </a:r>
            <a:r>
              <a:rPr lang="en-US" altLang="ko-KR" err="1">
                <a:latin typeface="Calibri"/>
                <a:ea typeface="Calibri"/>
                <a:cs typeface="Calibri"/>
              </a:rPr>
              <a:t>있습니다</a:t>
            </a:r>
            <a:r>
              <a:rPr lang="en-US" altLang="ko-KR">
                <a:latin typeface="Calibri"/>
                <a:ea typeface="Calibri"/>
                <a:cs typeface="Calibri"/>
              </a:rPr>
              <a:t>.</a:t>
            </a: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변수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선택을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적용한</a:t>
            </a:r>
            <a:r>
              <a:rPr lang="en-US" altLang="ko-KR">
                <a:latin typeface="Calibri"/>
                <a:ea typeface="Calibri"/>
                <a:cs typeface="Calibri"/>
              </a:rPr>
              <a:t> </a:t>
            </a:r>
            <a:r>
              <a:rPr lang="en-US" altLang="ko-KR" err="1">
                <a:latin typeface="Calibri"/>
                <a:ea typeface="Calibri"/>
                <a:cs typeface="Calibri"/>
              </a:rPr>
              <a:t>결과</a:t>
            </a:r>
            <a:r>
              <a:rPr lang="en-US" altLang="ko-KR">
                <a:latin typeface="Calibri"/>
                <a:ea typeface="Calibri"/>
                <a:cs typeface="Calibri"/>
              </a:rPr>
              <a:t>, </a:t>
            </a:r>
            <a:r>
              <a:rPr lang="en-US" altLang="ko-KR" err="1">
                <a:latin typeface="Calibri"/>
                <a:ea typeface="Calibri"/>
                <a:cs typeface="Calibri"/>
              </a:rPr>
              <a:t>예측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성능이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전체적으로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상승한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것을</a:t>
            </a:r>
            <a:r>
              <a:rPr lang="en-US" altLang="ko-KR">
                <a:latin typeface="Calibri"/>
                <a:ea typeface="Calibri"/>
                <a:cs typeface="Calibri"/>
              </a:rPr>
              <a:t> 알 수 </a:t>
            </a:r>
            <a:r>
              <a:rPr lang="en-US" altLang="ko-KR" err="1">
                <a:latin typeface="Calibri"/>
                <a:ea typeface="Calibri"/>
                <a:cs typeface="Calibri"/>
              </a:rPr>
              <a:t>있었습니다</a:t>
            </a:r>
            <a:r>
              <a:rPr lang="en-US" altLang="ko-KR">
                <a:latin typeface="Calibri"/>
                <a:ea typeface="Calibri"/>
                <a:cs typeface="Calibri"/>
              </a:rPr>
              <a:t>.</a:t>
            </a:r>
            <a:endParaRPr lang="en-US"/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자세한</a:t>
            </a:r>
            <a:r>
              <a:rPr lang="en-US" altLang="ko-KR">
                <a:latin typeface="Calibri"/>
                <a:ea typeface="Calibri"/>
                <a:cs typeface="Calibri"/>
              </a:rPr>
              <a:t> 내용은 별첨 </a:t>
            </a:r>
            <a:r>
              <a:rPr lang="en-US" altLang="ko-KR" err="1">
                <a:latin typeface="Calibri"/>
                <a:ea typeface="Calibri"/>
                <a:cs typeface="Calibri"/>
              </a:rPr>
              <a:t>페이지를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참고해주시면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감사하겠습니다</a:t>
            </a:r>
            <a:r>
              <a:rPr lang="en-US" altLang="ko-KR">
                <a:latin typeface="Calibri"/>
                <a:ea typeface="Calibri"/>
                <a:cs typeface="Calibri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39F0D-65A2-FC4F-FDE0-25E481F92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1A3A4-DDEE-49E7-A1D6-E94198E233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04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55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61.png"/><Relationship Id="rId5" Type="http://schemas.openxmlformats.org/officeDocument/2006/relationships/image" Target="../media/image1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2.png"/><Relationship Id="rId10" Type="http://schemas.openxmlformats.org/officeDocument/2006/relationships/image" Target="../media/image71.png"/><Relationship Id="rId4" Type="http://schemas.openxmlformats.org/officeDocument/2006/relationships/image" Target="../media/image23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9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9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23.png"/><Relationship Id="rId10" Type="http://schemas.openxmlformats.org/officeDocument/2006/relationships/image" Target="../media/image99.png"/><Relationship Id="rId4" Type="http://schemas.openxmlformats.org/officeDocument/2006/relationships/image" Target="../media/image1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23.png"/><Relationship Id="rId9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4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23.png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45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23.png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45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914" y="2847711"/>
            <a:ext cx="10733719" cy="6617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7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인간의</a:t>
            </a:r>
            <a:r>
              <a:rPr lang="en-US" altLang="ko-KR" sz="37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7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기대</a:t>
            </a:r>
            <a:r>
              <a:rPr lang="en-US" altLang="ko-KR" sz="37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7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수명</a:t>
            </a:r>
            <a:r>
              <a:rPr lang="en-US" altLang="ko-KR" sz="37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7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예측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2533" y="3434219"/>
            <a:ext cx="13798442" cy="11849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1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데이터마이닝</a:t>
            </a:r>
            <a:endParaRPr lang="en-US" sz="71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5466" y="4939824"/>
            <a:ext cx="778165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       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경영학부 </a:t>
            </a:r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|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임은지 </a:t>
            </a:r>
            <a:endParaRPr 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정보융합학부 </a:t>
            </a:r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|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ko-KR" altLang="en-US" sz="2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김서경</a:t>
            </a:r>
            <a:endParaRPr 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정보융합학부 </a:t>
            </a:r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|</a:t>
            </a:r>
            <a:r>
              <a:rPr 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ko-KR" altLang="en-US" sz="2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문다예</a:t>
            </a:r>
            <a:endParaRPr 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정보융합학부 </a:t>
            </a:r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|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손예지</a:t>
            </a:r>
          </a:p>
          <a:p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정보융합학부 </a:t>
            </a:r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|</a:t>
            </a:r>
            <a:r>
              <a:rPr 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우지윤</a:t>
            </a:r>
            <a:endParaRPr 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011329" y="7660714"/>
            <a:ext cx="4363548" cy="731349"/>
            <a:chOff x="1011329" y="7660714"/>
            <a:chExt cx="4363548" cy="7313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09524" y="7660714"/>
              <a:ext cx="3580952" cy="731349"/>
              <a:chOff x="1409524" y="7660714"/>
              <a:chExt cx="3580952" cy="73134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9524" y="7660714"/>
                <a:ext cx="3580952" cy="731349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1011329" y="7856581"/>
              <a:ext cx="4363548" cy="3847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9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데마법사</a:t>
              </a:r>
              <a:endParaRPr lang="ko-KR" altLang="en-US" sz="19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10009524" y="6085714"/>
            <a:ext cx="1201587" cy="1201587"/>
            <a:chOff x="10009524" y="6085714"/>
            <a:chExt cx="1201587" cy="12015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9524" y="6085714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85714" y="2713492"/>
            <a:ext cx="1201587" cy="1201587"/>
            <a:chOff x="13485714" y="2713492"/>
            <a:chExt cx="1201587" cy="12015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85714" y="2713492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91534" y="2713492"/>
            <a:ext cx="1201587" cy="1201587"/>
            <a:chOff x="15391534" y="2713492"/>
            <a:chExt cx="1201587" cy="12015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1534" y="2713492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91534" y="4406878"/>
            <a:ext cx="1201587" cy="1201587"/>
            <a:chOff x="15391534" y="4406878"/>
            <a:chExt cx="1201587" cy="12015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1534" y="4406878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85714" y="5850794"/>
            <a:ext cx="1201587" cy="1201587"/>
            <a:chOff x="13485714" y="5850794"/>
            <a:chExt cx="1201587" cy="12015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85714" y="5850794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83598" y="7287302"/>
            <a:ext cx="1201587" cy="1201587"/>
            <a:chOff x="11783598" y="7287302"/>
            <a:chExt cx="1201587" cy="12015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3598" y="7287302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35979" y="4562434"/>
            <a:ext cx="1328571" cy="400794"/>
            <a:chOff x="11735979" y="4562434"/>
            <a:chExt cx="1328571" cy="4007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5979" y="4562434"/>
              <a:ext cx="1328571" cy="4007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40741" y="6295635"/>
            <a:ext cx="1328571" cy="400794"/>
            <a:chOff x="15340741" y="6295635"/>
            <a:chExt cx="1328571" cy="4007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40741" y="6295635"/>
              <a:ext cx="1328571" cy="4007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34921" y="3269048"/>
            <a:ext cx="766138" cy="107021"/>
            <a:chOff x="14634921" y="3269048"/>
            <a:chExt cx="766138" cy="1070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34921" y="3269048"/>
              <a:ext cx="766138" cy="1070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20034" y="4139876"/>
            <a:ext cx="556085" cy="107021"/>
            <a:chOff x="15720034" y="4139876"/>
            <a:chExt cx="556085" cy="1070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720034" y="4139876"/>
              <a:ext cx="556085" cy="1070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74476" y="7217984"/>
            <a:ext cx="1266534" cy="107021"/>
            <a:chOff x="15374476" y="7217984"/>
            <a:chExt cx="1266534" cy="107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374476" y="7217984"/>
              <a:ext cx="1266534" cy="1070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54152" y="3313688"/>
            <a:ext cx="1131563" cy="1286312"/>
            <a:chOff x="12354152" y="3313688"/>
            <a:chExt cx="1131563" cy="128631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4152" y="3313688"/>
              <a:ext cx="1131563" cy="12863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354152" y="4919688"/>
            <a:ext cx="1131563" cy="1531899"/>
            <a:chOff x="12354152" y="4919688"/>
            <a:chExt cx="1131563" cy="15318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54152" y="4919688"/>
              <a:ext cx="1131563" cy="15318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652045" y="7357745"/>
            <a:ext cx="857143" cy="107021"/>
            <a:chOff x="13652045" y="7357745"/>
            <a:chExt cx="857143" cy="10702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652045" y="7357745"/>
              <a:ext cx="857143" cy="1070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919933" y="7847741"/>
            <a:ext cx="2993487" cy="107021"/>
            <a:chOff x="12919933" y="7847741"/>
            <a:chExt cx="2993487" cy="10702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9933" y="7847741"/>
              <a:ext cx="2993487" cy="1070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374651" y="7431338"/>
            <a:ext cx="502165" cy="107021"/>
            <a:chOff x="10374651" y="7431338"/>
            <a:chExt cx="502165" cy="10702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0374651" y="7431338"/>
              <a:ext cx="502165" cy="1070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933333" y="7687698"/>
            <a:ext cx="1328571" cy="400794"/>
            <a:chOff x="9933333" y="7687698"/>
            <a:chExt cx="1328571" cy="40079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3333" y="7687698"/>
              <a:ext cx="1328571" cy="40079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254383" y="7888095"/>
            <a:ext cx="537378" cy="14286"/>
            <a:chOff x="11254383" y="7888095"/>
            <a:chExt cx="537378" cy="1428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54383" y="7888095"/>
              <a:ext cx="537378" cy="1428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811874" y="3002161"/>
            <a:ext cx="549267" cy="549143"/>
            <a:chOff x="13811874" y="3002161"/>
            <a:chExt cx="549267" cy="54914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11874" y="3002161"/>
              <a:ext cx="549267" cy="54914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734122" y="3028061"/>
            <a:ext cx="516411" cy="516392"/>
            <a:chOff x="15734122" y="3028061"/>
            <a:chExt cx="516411" cy="51639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34122" y="3028061"/>
              <a:ext cx="516411" cy="5163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726729" y="4738879"/>
            <a:ext cx="537546" cy="537586"/>
            <a:chOff x="15726729" y="4738879"/>
            <a:chExt cx="537546" cy="53758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26729" y="4738879"/>
              <a:ext cx="537546" cy="53758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809307" y="6167127"/>
            <a:ext cx="568931" cy="568920"/>
            <a:chOff x="13809307" y="6167127"/>
            <a:chExt cx="568931" cy="56892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09307" y="6167127"/>
              <a:ext cx="568931" cy="56892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111942" y="7616083"/>
            <a:ext cx="563947" cy="524977"/>
            <a:chOff x="12111942" y="7616083"/>
            <a:chExt cx="563947" cy="52497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11942" y="7616083"/>
              <a:ext cx="563947" cy="52497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314286" y="6328224"/>
            <a:ext cx="602824" cy="678472"/>
            <a:chOff x="10314286" y="6328224"/>
            <a:chExt cx="602824" cy="67847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14286" y="6328224"/>
              <a:ext cx="602824" cy="678472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11674097" y="4627300"/>
            <a:ext cx="143963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DATA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14935084" y="6386070"/>
            <a:ext cx="215258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MAGICIAN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9719967" y="7735072"/>
            <a:ext cx="170451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2023-2</a:t>
            </a:r>
            <a:endParaRPr 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2" name="그룹 1009">
            <a:extLst>
              <a:ext uri="{FF2B5EF4-FFF2-40B4-BE49-F238E27FC236}">
                <a16:creationId xmlns:a16="http://schemas.microsoft.com/office/drawing/2014/main" id="{A9FE3CAD-3991-824C-99B5-2F4B15491A11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4" name="그룹 1010">
              <a:extLst>
                <a:ext uri="{FF2B5EF4-FFF2-40B4-BE49-F238E27FC236}">
                  <a16:creationId xmlns:a16="http://schemas.microsoft.com/office/drawing/2014/main" id="{E4AE96D2-E85B-C397-872A-EFB36C23F611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7" name="Object 27">
                <a:extLst>
                  <a:ext uri="{FF2B5EF4-FFF2-40B4-BE49-F238E27FC236}">
                    <a16:creationId xmlns:a16="http://schemas.microsoft.com/office/drawing/2014/main" id="{B90A0F1A-FD26-B3A7-B37A-A56C9AA1A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5" name="Object 30">
              <a:extLst>
                <a:ext uri="{FF2B5EF4-FFF2-40B4-BE49-F238E27FC236}">
                  <a16:creationId xmlns:a16="http://schemas.microsoft.com/office/drawing/2014/main" id="{18974EAF-3567-2122-BC5A-D8C2B92F86F5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D66CF6-1883-CEB2-EDCA-C49CC10C9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8BCAE71-7453-3510-F56E-E4320F939954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31E28A5-F93D-DAE6-6ABB-06D85DDA9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5055467-CAB4-FD55-6CAD-859C803B76EC}"/>
              </a:ext>
            </a:extLst>
          </p:cNvPr>
          <p:cNvGrpSpPr/>
          <p:nvPr/>
        </p:nvGrpSpPr>
        <p:grpSpPr>
          <a:xfrm>
            <a:off x="8038152" y="3301445"/>
            <a:ext cx="9407143" cy="1496175"/>
            <a:chOff x="7580952" y="3301445"/>
            <a:chExt cx="9407143" cy="1496175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26EA39D-33C1-ACFB-4D4E-A474920AA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0952" y="3301445"/>
              <a:ext cx="9407143" cy="1496175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BE35A38-5F4E-DE9A-5B34-BE83E95BB8C0}"/>
              </a:ext>
            </a:extLst>
          </p:cNvPr>
          <p:cNvGrpSpPr/>
          <p:nvPr/>
        </p:nvGrpSpPr>
        <p:grpSpPr>
          <a:xfrm>
            <a:off x="8038152" y="5142857"/>
            <a:ext cx="9407143" cy="1496175"/>
            <a:chOff x="7580952" y="5142857"/>
            <a:chExt cx="9407143" cy="149617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E28BEE8A-0FE2-DE1F-6B33-FC9861E1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0952" y="5142857"/>
              <a:ext cx="9407143" cy="1496175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4AFB0130-185D-A8BA-CF1B-C54FD9D219AD}"/>
              </a:ext>
            </a:extLst>
          </p:cNvPr>
          <p:cNvGrpSpPr/>
          <p:nvPr/>
        </p:nvGrpSpPr>
        <p:grpSpPr>
          <a:xfrm>
            <a:off x="8038152" y="6984270"/>
            <a:ext cx="9407143" cy="1496175"/>
            <a:chOff x="7580952" y="6984270"/>
            <a:chExt cx="9407143" cy="149617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4A4692A-D66B-F5AC-8D9B-F65BBD716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0952" y="6984270"/>
              <a:ext cx="9407143" cy="1496175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85283B0B-023A-69A0-57A8-27E3EA321E7B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A554E9BC-96EF-B53D-EB5A-021498A1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7A09830-4911-18D6-25DF-5CA8903E7F63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E015AD0A-F4F6-ABD3-A8BB-2A4B0711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8F1E4823-FDEA-5023-EB3F-D5D3A53D4491}"/>
              </a:ext>
            </a:extLst>
          </p:cNvPr>
          <p:cNvSpPr txBox="1"/>
          <p:nvPr/>
        </p:nvSpPr>
        <p:spPr>
          <a:xfrm>
            <a:off x="7939262" y="3506182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01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20C53EB8-018B-97A1-349D-BA9889BC96E8}"/>
              </a:ext>
            </a:extLst>
          </p:cNvPr>
          <p:cNvSpPr txBox="1"/>
          <p:nvPr/>
        </p:nvSpPr>
        <p:spPr>
          <a:xfrm>
            <a:off x="7921774" y="5352843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02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997212F-F5A5-ED50-3FE0-C3F7C6F36F25}"/>
              </a:ext>
            </a:extLst>
          </p:cNvPr>
          <p:cNvSpPr txBox="1"/>
          <p:nvPr/>
        </p:nvSpPr>
        <p:spPr>
          <a:xfrm>
            <a:off x="7921774" y="7189879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03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CCA727C7-73E8-4D6F-4486-2419A4D4ECE9}"/>
              </a:ext>
            </a:extLst>
          </p:cNvPr>
          <p:cNvSpPr txBox="1"/>
          <p:nvPr/>
        </p:nvSpPr>
        <p:spPr>
          <a:xfrm>
            <a:off x="3380952" y="1379124"/>
            <a:ext cx="1369821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차원 </a:t>
            </a:r>
            <a:r>
              <a:rPr lang="ko-KR" altLang="en-US" sz="44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축소_PCA</a:t>
            </a:r>
            <a:endParaRPr lang="ko-KR" altLang="en-US" sz="44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6A983C03-EAF4-B8F7-A67D-F06FD8DB53AE}"/>
              </a:ext>
            </a:extLst>
          </p:cNvPr>
          <p:cNvSpPr txBox="1"/>
          <p:nvPr/>
        </p:nvSpPr>
        <p:spPr>
          <a:xfrm>
            <a:off x="7399512" y="1702726"/>
            <a:ext cx="4093549" cy="3847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Principle</a:t>
            </a: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Component</a:t>
            </a: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Analysis</a:t>
            </a:r>
            <a:endParaRPr lang="ko-KR" altLang="en-US" sz="1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" name="그림 1" descr="도표, 그래프, 텍스트, 라인이(가) 표시된 사진&#10;&#10;자동 생성된 설명">
            <a:extLst>
              <a:ext uri="{FF2B5EF4-FFF2-40B4-BE49-F238E27FC236}">
                <a16:creationId xmlns:a16="http://schemas.microsoft.com/office/drawing/2014/main" id="{540DD428-88C6-1507-1D26-BFDEB953E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002" y="3285588"/>
            <a:ext cx="4951727" cy="328171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그림 3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0891B0D-89C1-99DB-4D57-A3DD4944F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028" y="7341901"/>
            <a:ext cx="3958236" cy="1170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FD794E-F495-B9BD-3B64-B3F190C730D7}"/>
              </a:ext>
            </a:extLst>
          </p:cNvPr>
          <p:cNvSpPr txBox="1"/>
          <p:nvPr/>
        </p:nvSpPr>
        <p:spPr>
          <a:xfrm>
            <a:off x="9073660" y="7634654"/>
            <a:ext cx="20808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대안</a:t>
            </a:r>
            <a:endParaRPr lang="ko-KR" altLang="en-US" sz="3200" b="1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4E4FE-18DF-4161-1AB4-AF37477E27E8}"/>
              </a:ext>
            </a:extLst>
          </p:cNvPr>
          <p:cNvSpPr txBox="1"/>
          <p:nvPr/>
        </p:nvSpPr>
        <p:spPr>
          <a:xfrm>
            <a:off x="10285044" y="7727462"/>
            <a:ext cx="62669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PCA 변수 추출 대신,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Stepwise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변수 선택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3BA4DA-3A81-A497-0B8A-7FD973971E50}"/>
              </a:ext>
            </a:extLst>
          </p:cNvPr>
          <p:cNvSpPr txBox="1"/>
          <p:nvPr/>
        </p:nvSpPr>
        <p:spPr>
          <a:xfrm>
            <a:off x="8985738" y="3912575"/>
            <a:ext cx="20808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정의</a:t>
            </a:r>
            <a:endParaRPr lang="ko-KR" altLang="en-US" sz="3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31DC9-B413-3BDA-04D3-4C2C1714FEBD}"/>
              </a:ext>
            </a:extLst>
          </p:cNvPr>
          <p:cNvSpPr txBox="1"/>
          <p:nvPr/>
        </p:nvSpPr>
        <p:spPr>
          <a:xfrm>
            <a:off x="8995506" y="5758959"/>
            <a:ext cx="11136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79DB6-E876-0A79-61D3-2E4FD9AF7224}"/>
              </a:ext>
            </a:extLst>
          </p:cNvPr>
          <p:cNvSpPr txBox="1"/>
          <p:nvPr/>
        </p:nvSpPr>
        <p:spPr>
          <a:xfrm>
            <a:off x="10231313" y="3905188"/>
            <a:ext cx="63744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주성분 분석(PCA)는 직교 변환을 사용하여 고차원의 데이터를 저차원의 데이터로 환원시키는 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FC47C-DF5B-C2F1-17C1-00D39E5A6F54}"/>
              </a:ext>
            </a:extLst>
          </p:cNvPr>
          <p:cNvSpPr txBox="1"/>
          <p:nvPr/>
        </p:nvSpPr>
        <p:spPr>
          <a:xfrm>
            <a:off x="10158045" y="5519614"/>
            <a:ext cx="708757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그림1. PC1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Explained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Variance: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29.82%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→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PC1이 </a:t>
            </a:r>
            <a:r>
              <a:rPr lang="en-US" altLang="ko-KR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전체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en-US" altLang="ko-KR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분산의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29.82%만을 </a:t>
            </a:r>
            <a:r>
              <a:rPr lang="en-US" altLang="ko-KR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설명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pPr algn="just"/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그림2. PCA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를 진행하기 전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MSE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가 더 낮음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pPr algn="just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→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PCA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를 진행한 결과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,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전체적인 예측 성능 저하</a:t>
            </a:r>
            <a:endParaRPr 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DE2DA-103B-F579-035E-2B2D5730551F}"/>
              </a:ext>
            </a:extLst>
          </p:cNvPr>
          <p:cNvSpPr txBox="1"/>
          <p:nvPr/>
        </p:nvSpPr>
        <p:spPr>
          <a:xfrm>
            <a:off x="1734561" y="6645416"/>
            <a:ext cx="543657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그림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1. </a:t>
            </a:r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PC1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Explained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Variance</a:t>
            </a:r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Scree</a:t>
            </a:r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Plot</a:t>
            </a:r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시각화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DE707-2386-7050-C8DF-875583619BC1}"/>
              </a:ext>
            </a:extLst>
          </p:cNvPr>
          <p:cNvSpPr txBox="1"/>
          <p:nvPr/>
        </p:nvSpPr>
        <p:spPr>
          <a:xfrm>
            <a:off x="1640859" y="8600776"/>
            <a:ext cx="543657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그림 2. 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PCA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진행 전과 후 MSE 비교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32319E96-7B25-C7C2-42E0-6A620CE57831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CC646FF2-5305-AF49-E811-DA9C383F7FAC}"/>
              </a:ext>
            </a:extLst>
          </p:cNvPr>
          <p:cNvGrpSpPr/>
          <p:nvPr/>
        </p:nvGrpSpPr>
        <p:grpSpPr>
          <a:xfrm>
            <a:off x="14814831" y="879572"/>
            <a:ext cx="265265" cy="167506"/>
            <a:chOff x="14814831" y="879572"/>
            <a:chExt cx="265265" cy="167506"/>
          </a:xfrm>
        </p:grpSpPr>
        <p:pic>
          <p:nvPicPr>
            <p:cNvPr id="26" name="Object 27">
              <a:extLst>
                <a:ext uri="{FF2B5EF4-FFF2-40B4-BE49-F238E27FC236}">
                  <a16:creationId xmlns:a16="http://schemas.microsoft.com/office/drawing/2014/main" id="{784D1A45-8AC9-360D-CAE5-6440CEE5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14831" y="879572"/>
              <a:ext cx="265265" cy="167506"/>
            </a:xfrm>
            <a:prstGeom prst="rect">
              <a:avLst/>
            </a:prstGeom>
          </p:spPr>
        </p:pic>
      </p:grp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D05B6814-BDE1-F2D0-C371-CD7BAB0C5E2C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28" name="그룹 1010">
              <a:extLst>
                <a:ext uri="{FF2B5EF4-FFF2-40B4-BE49-F238E27FC236}">
                  <a16:creationId xmlns:a16="http://schemas.microsoft.com/office/drawing/2014/main" id="{6A5EF021-0EA0-6DF5-AB78-876A9A27D39E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32" name="Object 27">
                <a:extLst>
                  <a:ext uri="{FF2B5EF4-FFF2-40B4-BE49-F238E27FC236}">
                    <a16:creationId xmlns:a16="http://schemas.microsoft.com/office/drawing/2014/main" id="{37743ABC-C197-F713-68F8-4712DF57E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0C9B7B5A-FA1D-B86A-49C7-CF270CA05543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210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7EC1B1-0418-AE8B-97E8-782827ED1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EE4A0E6-E3EC-B346-8FE3-7CFBEB143C2B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F298023E-6970-1EE2-72F4-0049005D0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630F195-2840-C8FF-3B39-C50A2CD6319F}"/>
              </a:ext>
            </a:extLst>
          </p:cNvPr>
          <p:cNvGrpSpPr/>
          <p:nvPr/>
        </p:nvGrpSpPr>
        <p:grpSpPr>
          <a:xfrm>
            <a:off x="8038152" y="3308772"/>
            <a:ext cx="9407143" cy="1496175"/>
            <a:chOff x="7580952" y="3301445"/>
            <a:chExt cx="9407143" cy="1496175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304F4B5-5074-5A35-AF60-E2165E1C6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0952" y="3301445"/>
              <a:ext cx="9407143" cy="1496175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EA2E071A-03C8-B708-C14D-DB1B5E1243AB}"/>
              </a:ext>
            </a:extLst>
          </p:cNvPr>
          <p:cNvGrpSpPr/>
          <p:nvPr/>
        </p:nvGrpSpPr>
        <p:grpSpPr>
          <a:xfrm>
            <a:off x="8038152" y="5142857"/>
            <a:ext cx="9407143" cy="1496175"/>
            <a:chOff x="7580952" y="5142857"/>
            <a:chExt cx="9407143" cy="149617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2CF565B5-73FE-078D-694D-23F8A981C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0952" y="5142857"/>
              <a:ext cx="9407143" cy="1496175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0E35ECD-B87C-CDCF-3E35-7C06914BEBAB}"/>
              </a:ext>
            </a:extLst>
          </p:cNvPr>
          <p:cNvGrpSpPr/>
          <p:nvPr/>
        </p:nvGrpSpPr>
        <p:grpSpPr>
          <a:xfrm>
            <a:off x="8038152" y="6984270"/>
            <a:ext cx="9407143" cy="1496175"/>
            <a:chOff x="7580952" y="6984270"/>
            <a:chExt cx="9407143" cy="1496175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E8732DD8-B43D-EA3D-228C-0BDAA2A6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0952" y="6984270"/>
              <a:ext cx="9407143" cy="1496175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D48A78B5-9F60-A586-8A16-80A8A3F53B90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6E29CF10-38F2-00A1-17AB-D0212BE6B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036AB6FA-D272-7217-0D20-2E35864A2823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5FE1C88D-A26C-6DC7-8690-E6726F058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A7C7276D-C848-D262-1A8D-EAE4F444511C}"/>
              </a:ext>
            </a:extLst>
          </p:cNvPr>
          <p:cNvGrpSpPr/>
          <p:nvPr/>
        </p:nvGrpSpPr>
        <p:grpSpPr>
          <a:xfrm>
            <a:off x="14814831" y="879572"/>
            <a:ext cx="265265" cy="167506"/>
            <a:chOff x="14814831" y="879572"/>
            <a:chExt cx="265265" cy="167506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C5B49931-1679-8476-201C-D0039E372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14831" y="879572"/>
              <a:ext cx="265265" cy="167506"/>
            </a:xfrm>
            <a:prstGeom prst="rect">
              <a:avLst/>
            </a:prstGeom>
          </p:spPr>
        </p:pic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222AE1D8-6F8F-457A-7F5A-3943221440C9}"/>
              </a:ext>
            </a:extLst>
          </p:cNvPr>
          <p:cNvSpPr txBox="1"/>
          <p:nvPr/>
        </p:nvSpPr>
        <p:spPr>
          <a:xfrm>
            <a:off x="9083277" y="3990397"/>
            <a:ext cx="66888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변수를 선택할 수록 결정 계수 증가</a:t>
            </a: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663D9455-1A66-6047-7FC1-304FE57CAF0E}"/>
              </a:ext>
            </a:extLst>
          </p:cNvPr>
          <p:cNvSpPr txBox="1"/>
          <p:nvPr/>
        </p:nvSpPr>
        <p:spPr>
          <a:xfrm>
            <a:off x="7921774" y="5352843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02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8D37374-443C-0D6B-D7AC-F437A15F1C00}"/>
              </a:ext>
            </a:extLst>
          </p:cNvPr>
          <p:cNvSpPr txBox="1"/>
          <p:nvPr/>
        </p:nvSpPr>
        <p:spPr>
          <a:xfrm>
            <a:off x="9083277" y="5855795"/>
            <a:ext cx="72603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다중공선성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문제 확인 및 해결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VIF 지수 확인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4986A2BA-3BCA-A8D5-DAF3-C2D0941FC4C1}"/>
              </a:ext>
            </a:extLst>
          </p:cNvPr>
          <p:cNvSpPr txBox="1"/>
          <p:nvPr/>
        </p:nvSpPr>
        <p:spPr>
          <a:xfrm>
            <a:off x="7921774" y="7199648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03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821D369A-87B2-3618-E45D-32D8CFE68C93}"/>
              </a:ext>
            </a:extLst>
          </p:cNvPr>
          <p:cNvSpPr txBox="1"/>
          <p:nvPr/>
        </p:nvSpPr>
        <p:spPr>
          <a:xfrm>
            <a:off x="9083277" y="7531122"/>
            <a:ext cx="83620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STEPWISE + VIF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결과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</a:t>
            </a:r>
            <a:r>
              <a:rPr lang="en-US" alt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3개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('Adult Mortality', 'HIV/AIDS', 'Schooling')</a:t>
            </a:r>
          </a:p>
          <a:p>
            <a:r>
              <a:rPr lang="en-US" alt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성능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 및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다중공선성도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해결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가능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77E1186A-EA47-12B1-B3F7-8F84714AA809}"/>
              </a:ext>
            </a:extLst>
          </p:cNvPr>
          <p:cNvSpPr txBox="1"/>
          <p:nvPr/>
        </p:nvSpPr>
        <p:spPr>
          <a:xfrm>
            <a:off x="3380952" y="1379124"/>
            <a:ext cx="1369821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차원 </a:t>
            </a:r>
            <a:r>
              <a:rPr lang="ko-KR" altLang="en-US" sz="44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축소_STEPWISE</a:t>
            </a:r>
            <a:endParaRPr lang="ko-KR" altLang="en-US" sz="44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FC77C4-C85C-6CF9-8682-2F8B712EE853}"/>
              </a:ext>
            </a:extLst>
          </p:cNvPr>
          <p:cNvGrpSpPr/>
          <p:nvPr/>
        </p:nvGrpSpPr>
        <p:grpSpPr>
          <a:xfrm>
            <a:off x="694628" y="6840469"/>
            <a:ext cx="2029445" cy="1332779"/>
            <a:chOff x="198462" y="6736560"/>
            <a:chExt cx="2029445" cy="1332779"/>
          </a:xfrm>
        </p:grpSpPr>
        <p:pic>
          <p:nvPicPr>
            <p:cNvPr id="10" name="그림 9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E8A709BF-72CE-3635-007E-B4C656271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408" t="-958" r="-559" b="1919"/>
            <a:stretch/>
          </p:blipFill>
          <p:spPr>
            <a:xfrm>
              <a:off x="198462" y="6736560"/>
              <a:ext cx="2029445" cy="13327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BE2553C-E468-29EF-D878-C2B15E233D40}"/>
                </a:ext>
              </a:extLst>
            </p:cNvPr>
            <p:cNvSpPr/>
            <p:nvPr/>
          </p:nvSpPr>
          <p:spPr>
            <a:xfrm>
              <a:off x="312714" y="7071711"/>
              <a:ext cx="742253" cy="86189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8F3A03E-6436-2713-95EF-62AB2CB6B920}"/>
              </a:ext>
            </a:extLst>
          </p:cNvPr>
          <p:cNvGrpSpPr/>
          <p:nvPr/>
        </p:nvGrpSpPr>
        <p:grpSpPr>
          <a:xfrm>
            <a:off x="5445779" y="6852749"/>
            <a:ext cx="2385816" cy="1332454"/>
            <a:chOff x="5274328" y="8229544"/>
            <a:chExt cx="2398804" cy="1358431"/>
          </a:xfrm>
        </p:grpSpPr>
        <p:pic>
          <p:nvPicPr>
            <p:cNvPr id="7" name="그림 6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40BD3CBE-AA9F-D59F-529F-5DD35CDA0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154" r="-429" b="806"/>
            <a:stretch/>
          </p:blipFill>
          <p:spPr>
            <a:xfrm>
              <a:off x="5274328" y="8229544"/>
              <a:ext cx="2398804" cy="13584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0041E3C-278C-98A2-22BE-4B06A85B24A0}"/>
                </a:ext>
              </a:extLst>
            </p:cNvPr>
            <p:cNvSpPr/>
            <p:nvPr/>
          </p:nvSpPr>
          <p:spPr>
            <a:xfrm>
              <a:off x="5344674" y="8477425"/>
              <a:ext cx="550579" cy="10084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48E2EB-8F2D-5719-D3AE-8F6FF1F51D73}"/>
              </a:ext>
            </a:extLst>
          </p:cNvPr>
          <p:cNvGrpSpPr/>
          <p:nvPr/>
        </p:nvGrpSpPr>
        <p:grpSpPr>
          <a:xfrm>
            <a:off x="2727522" y="6852164"/>
            <a:ext cx="2716886" cy="1326134"/>
            <a:chOff x="4231606" y="6176755"/>
            <a:chExt cx="2807806" cy="1352111"/>
          </a:xfrm>
        </p:grpSpPr>
        <p:pic>
          <p:nvPicPr>
            <p:cNvPr id="8" name="그림 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97C66EFF-FF3E-9D04-D499-AF5E6FCFE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692" b="-152"/>
            <a:stretch/>
          </p:blipFill>
          <p:spPr>
            <a:xfrm>
              <a:off x="4231606" y="6176755"/>
              <a:ext cx="2807806" cy="1352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54A8597-5AA7-4510-7EFD-D77B55CF4B94}"/>
                </a:ext>
              </a:extLst>
            </p:cNvPr>
            <p:cNvSpPr/>
            <p:nvPr/>
          </p:nvSpPr>
          <p:spPr>
            <a:xfrm>
              <a:off x="4317235" y="6477969"/>
              <a:ext cx="647255" cy="95153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C5CD702-10B5-78C7-3D4D-76C10B8CE829}"/>
              </a:ext>
            </a:extLst>
          </p:cNvPr>
          <p:cNvGrpSpPr/>
          <p:nvPr/>
        </p:nvGrpSpPr>
        <p:grpSpPr>
          <a:xfrm>
            <a:off x="684181" y="3572552"/>
            <a:ext cx="7134225" cy="2509630"/>
            <a:chOff x="684181" y="3572552"/>
            <a:chExt cx="7134225" cy="2509630"/>
          </a:xfrm>
        </p:grpSpPr>
        <p:pic>
          <p:nvPicPr>
            <p:cNvPr id="5" name="그림 4" descr="라인, 텍스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7D3B5504-86B9-44EB-D902-6422AAEF0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181" y="3572552"/>
              <a:ext cx="7134225" cy="2509630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0" name="그림 19" descr="텍스트, 폰트, 공구, 디자인이(가) 표시된 사진&#10;&#10;자동 생성된 설명">
              <a:extLst>
                <a:ext uri="{FF2B5EF4-FFF2-40B4-BE49-F238E27FC236}">
                  <a16:creationId xmlns:a16="http://schemas.microsoft.com/office/drawing/2014/main" id="{99D06926-B92B-3D01-5449-9F83DE390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05357" y="5357936"/>
              <a:ext cx="757030" cy="54557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2" name="그림 21" descr="텍스트, 폰트, 화이트, 디자인이(가) 표시된 사진&#10;&#10;자동 생성된 설명">
              <a:extLst>
                <a:ext uri="{FF2B5EF4-FFF2-40B4-BE49-F238E27FC236}">
                  <a16:creationId xmlns:a16="http://schemas.microsoft.com/office/drawing/2014/main" id="{DAAA8B4E-540C-938B-47CB-B28FB800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74681" y="4507297"/>
              <a:ext cx="718518" cy="48737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3" name="그림 22" descr="텍스트, 폰트, 화이트, 대수학이(가) 표시된 사진&#10;&#10;자동 생성된 설명">
              <a:extLst>
                <a:ext uri="{FF2B5EF4-FFF2-40B4-BE49-F238E27FC236}">
                  <a16:creationId xmlns:a16="http://schemas.microsoft.com/office/drawing/2014/main" id="{23F5C1FE-7162-F6F3-7F32-02A692B31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23477" y="5412947"/>
              <a:ext cx="1315692" cy="52647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4" name="그림 23" descr="텍스트, 폰트, 화이트, 대수학이(가) 표시된 사진&#10;&#10;자동 생성된 설명">
              <a:extLst>
                <a:ext uri="{FF2B5EF4-FFF2-40B4-BE49-F238E27FC236}">
                  <a16:creationId xmlns:a16="http://schemas.microsoft.com/office/drawing/2014/main" id="{9FA6208B-A562-36BC-51F3-AEE1A9B0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26502" y="4001735"/>
              <a:ext cx="1467265" cy="78471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6" name="그림 25" descr="텍스트, 폰트, 타이포그래피, 디자인이(가) 표시된 사진&#10;&#10;자동 생성된 설명">
              <a:extLst>
                <a:ext uri="{FF2B5EF4-FFF2-40B4-BE49-F238E27FC236}">
                  <a16:creationId xmlns:a16="http://schemas.microsoft.com/office/drawing/2014/main" id="{BD1FBBB1-E5AF-E037-E99B-8DA9FACC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29703" y="4643803"/>
              <a:ext cx="526601" cy="27802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B298B6A-E59F-D04F-3C6E-F831E96A1595}"/>
              </a:ext>
            </a:extLst>
          </p:cNvPr>
          <p:cNvSpPr txBox="1"/>
          <p:nvPr/>
        </p:nvSpPr>
        <p:spPr>
          <a:xfrm>
            <a:off x="1604675" y="6203802"/>
            <a:ext cx="543657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Stepwise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변수와 결정계수의 관계 시각화</a:t>
            </a:r>
            <a:endParaRPr 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3E572-998F-7055-2CC4-FBC2EE6D7740}"/>
              </a:ext>
            </a:extLst>
          </p:cNvPr>
          <p:cNvSpPr txBox="1"/>
          <p:nvPr/>
        </p:nvSpPr>
        <p:spPr>
          <a:xfrm>
            <a:off x="688810" y="8256007"/>
            <a:ext cx="182573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변수 </a:t>
            </a:r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3개일 때 VIF</a:t>
            </a:r>
            <a:endParaRPr lang="ko-KR" sz="110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A18C9C-9083-B974-4119-EC19198147CB}"/>
              </a:ext>
            </a:extLst>
          </p:cNvPr>
          <p:cNvSpPr txBox="1"/>
          <p:nvPr/>
        </p:nvSpPr>
        <p:spPr>
          <a:xfrm>
            <a:off x="3150544" y="8256006"/>
            <a:ext cx="182573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변수 </a:t>
            </a:r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4개일 때 VIF</a:t>
            </a:r>
            <a:endParaRPr lang="ko-KR" sz="110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838809-E6B0-75D9-8930-69F2C48B2969}"/>
              </a:ext>
            </a:extLst>
          </p:cNvPr>
          <p:cNvSpPr txBox="1"/>
          <p:nvPr/>
        </p:nvSpPr>
        <p:spPr>
          <a:xfrm>
            <a:off x="5722072" y="8242795"/>
            <a:ext cx="182573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변수 5</a:t>
            </a:r>
            <a:r>
              <a:rPr lang="en-US" altLang="ko-KR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개일</a:t>
            </a:r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때 VIF</a:t>
            </a:r>
            <a:endParaRPr lang="ko-KR" sz="110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</p:txBody>
      </p:sp>
      <p:sp>
        <p:nvSpPr>
          <p:cNvPr id="35" name="Object 30">
            <a:extLst>
              <a:ext uri="{FF2B5EF4-FFF2-40B4-BE49-F238E27FC236}">
                <a16:creationId xmlns:a16="http://schemas.microsoft.com/office/drawing/2014/main" id="{C3C1CC06-4CC1-B5C2-0E27-2C472D231E07}"/>
              </a:ext>
            </a:extLst>
          </p:cNvPr>
          <p:cNvSpPr txBox="1"/>
          <p:nvPr/>
        </p:nvSpPr>
        <p:spPr>
          <a:xfrm>
            <a:off x="7939262" y="3506182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01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C0AFB09C-8C78-E87C-AC9E-CF5E523526F6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07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7" name="그룹 1009">
            <a:extLst>
              <a:ext uri="{FF2B5EF4-FFF2-40B4-BE49-F238E27FC236}">
                <a16:creationId xmlns:a16="http://schemas.microsoft.com/office/drawing/2014/main" id="{955F5148-BB01-BFBF-E688-FD8D83CA585D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48" name="그룹 1010">
              <a:extLst>
                <a:ext uri="{FF2B5EF4-FFF2-40B4-BE49-F238E27FC236}">
                  <a16:creationId xmlns:a16="http://schemas.microsoft.com/office/drawing/2014/main" id="{C94EDE7D-5AA5-2605-7423-E83FDACB3DA0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50" name="Object 27">
                <a:extLst>
                  <a:ext uri="{FF2B5EF4-FFF2-40B4-BE49-F238E27FC236}">
                    <a16:creationId xmlns:a16="http://schemas.microsoft.com/office/drawing/2014/main" id="{28FD483F-A831-792A-2132-D1E944B53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49" name="Object 30">
              <a:extLst>
                <a:ext uri="{FF2B5EF4-FFF2-40B4-BE49-F238E27FC236}">
                  <a16:creationId xmlns:a16="http://schemas.microsoft.com/office/drawing/2014/main" id="{3FA8FFEC-E772-574C-7A83-9DB28505E9BC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868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A5AB9E-AEEE-7EF1-1E67-6A2FAE4E6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E14AB680-40F1-B56F-081C-652139B91586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BED5C57-034F-FBD2-C2DD-63AF2F59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686DFA34-C6BB-1D1A-7EBA-3D7257862359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53D7591-1E99-B938-3527-D9BDF27D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9FF37BAC-DBEE-9A20-65D4-A1C32274EEFF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70BDD408-CA96-C64A-0309-9F4C0A22B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3E13E694-C5C9-E926-28CA-A3CC457F8AED}"/>
              </a:ext>
            </a:extLst>
          </p:cNvPr>
          <p:cNvSpPr txBox="1"/>
          <p:nvPr/>
        </p:nvSpPr>
        <p:spPr>
          <a:xfrm>
            <a:off x="3380952" y="1379124"/>
            <a:ext cx="11122899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모델링 </a:t>
            </a:r>
            <a:r>
              <a:rPr lang="ko-KR" altLang="en-US" sz="44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Multi</a:t>
            </a:r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44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Linear</a:t>
            </a:r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44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Regression</a:t>
            </a:r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 </a:t>
            </a:r>
            <a:r>
              <a:rPr lang="en-US" altLang="ko-KR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</a:t>
            </a:r>
            <a:endParaRPr lang="ko-KR" sz="4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endParaRPr lang="ko-KR" altLang="en-US" sz="4400" b="1" dirty="0">
              <a:latin typeface="나눔스퀘어 네오 Light" panose="000004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091B7-5C16-0D4D-B3C4-F52E96A7692A}"/>
              </a:ext>
            </a:extLst>
          </p:cNvPr>
          <p:cNvSpPr txBox="1"/>
          <p:nvPr/>
        </p:nvSpPr>
        <p:spPr>
          <a:xfrm>
            <a:off x="1605676" y="2995855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OLS 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선형회귀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AE223-AACF-D627-2ADE-305977DDA419}"/>
              </a:ext>
            </a:extLst>
          </p:cNvPr>
          <p:cNvSpPr txBox="1"/>
          <p:nvPr/>
        </p:nvSpPr>
        <p:spPr>
          <a:xfrm>
            <a:off x="1605676" y="5997428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선형회귀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CB71C-A8BF-0B8E-2AC1-A7BEC782AA11}"/>
              </a:ext>
            </a:extLst>
          </p:cNvPr>
          <p:cNvSpPr txBox="1"/>
          <p:nvPr/>
        </p:nvSpPr>
        <p:spPr>
          <a:xfrm>
            <a:off x="1929839" y="4266888"/>
            <a:ext cx="27094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변수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선택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전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13721-9EEE-49DB-E6C4-3998E502E8F5}"/>
              </a:ext>
            </a:extLst>
          </p:cNvPr>
          <p:cNvSpPr txBox="1"/>
          <p:nvPr/>
        </p:nvSpPr>
        <p:spPr>
          <a:xfrm>
            <a:off x="6178294" y="2944381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Lasso  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66B21-EEFD-02FD-1AD5-084F6F486E49}"/>
              </a:ext>
            </a:extLst>
          </p:cNvPr>
          <p:cNvSpPr txBox="1"/>
          <p:nvPr/>
        </p:nvSpPr>
        <p:spPr>
          <a:xfrm>
            <a:off x="9788723" y="2944380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Ridge 결과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B01DED-7A1E-812A-E87F-C7FAF8D726C1}"/>
              </a:ext>
            </a:extLst>
          </p:cNvPr>
          <p:cNvSpPr txBox="1"/>
          <p:nvPr/>
        </p:nvSpPr>
        <p:spPr>
          <a:xfrm>
            <a:off x="13417294" y="2944380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ElasticNet 결과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2713785-8D9A-B740-E150-005F196D8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497" y="3681548"/>
            <a:ext cx="2988129" cy="5823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952E8F-FC14-D248-EA3C-8638D112C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497" y="4833308"/>
            <a:ext cx="2988127" cy="563335"/>
          </a:xfrm>
          <a:prstGeom prst="rect">
            <a:avLst/>
          </a:prstGeom>
        </p:spPr>
      </p:pic>
      <p:pic>
        <p:nvPicPr>
          <p:cNvPr id="20" name="그림 1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E64FB7D-95DF-C7FF-9910-8025AF286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4501" y="6594873"/>
            <a:ext cx="3357771" cy="881112"/>
          </a:xfrm>
          <a:prstGeom prst="rect">
            <a:avLst/>
          </a:prstGeom>
        </p:spPr>
      </p:pic>
      <p:pic>
        <p:nvPicPr>
          <p:cNvPr id="22" name="그림 2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AD84F34-896F-0D92-C496-0B06578225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2066" y="7944558"/>
            <a:ext cx="3357771" cy="855641"/>
          </a:xfrm>
          <a:prstGeom prst="rect">
            <a:avLst/>
          </a:prstGeom>
        </p:spPr>
      </p:pic>
      <p:pic>
        <p:nvPicPr>
          <p:cNvPr id="23" name="그림 22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7695BDEA-BC2D-2E57-8EA4-FA70896317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273" b="51482"/>
          <a:stretch/>
        </p:blipFill>
        <p:spPr>
          <a:xfrm>
            <a:off x="6178294" y="3582377"/>
            <a:ext cx="3133725" cy="222748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4" name="그림 23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427884C5-3272-D93C-7E50-92766D1734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317" b="49600"/>
          <a:stretch/>
        </p:blipFill>
        <p:spPr>
          <a:xfrm>
            <a:off x="9840656" y="3582377"/>
            <a:ext cx="3048000" cy="228076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5" name="그림 24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C904B08F-0916-5DF6-1337-09E8B4410FF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8474" b="49761"/>
          <a:stretch/>
        </p:blipFill>
        <p:spPr>
          <a:xfrm>
            <a:off x="13423463" y="3579782"/>
            <a:ext cx="3048000" cy="226137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F3DC48-2EFB-20E5-B137-8DCB4EB4D76B}"/>
              </a:ext>
            </a:extLst>
          </p:cNvPr>
          <p:cNvSpPr txBox="1"/>
          <p:nvPr/>
        </p:nvSpPr>
        <p:spPr>
          <a:xfrm>
            <a:off x="1929839" y="5398309"/>
            <a:ext cx="27094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변수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선택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568730-3D3A-E0B2-0BC0-54137FDE1D6C}"/>
              </a:ext>
            </a:extLst>
          </p:cNvPr>
          <p:cNvSpPr txBox="1"/>
          <p:nvPr/>
        </p:nvSpPr>
        <p:spPr>
          <a:xfrm>
            <a:off x="1998665" y="7519392"/>
            <a:ext cx="27094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변수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선택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전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C618E-D4E1-81A7-36CD-CC7461AF55E3}"/>
              </a:ext>
            </a:extLst>
          </p:cNvPr>
          <p:cNvSpPr txBox="1"/>
          <p:nvPr/>
        </p:nvSpPr>
        <p:spPr>
          <a:xfrm>
            <a:off x="1998665" y="8920399"/>
            <a:ext cx="27094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변수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선택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6358B-C768-ECE3-68A3-3EFE27B8F2CA}"/>
              </a:ext>
            </a:extLst>
          </p:cNvPr>
          <p:cNvSpPr txBox="1"/>
          <p:nvPr/>
        </p:nvSpPr>
        <p:spPr>
          <a:xfrm>
            <a:off x="13731000" y="9729329"/>
            <a:ext cx="3310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*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자세한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과정은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별첨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페이지를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참고해주세요</a:t>
            </a:r>
            <a:endParaRPr lang="en-US" altLang="ko-KR" sz="11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5" name="Object 26">
            <a:extLst>
              <a:ext uri="{FF2B5EF4-FFF2-40B4-BE49-F238E27FC236}">
                <a16:creationId xmlns:a16="http://schemas.microsoft.com/office/drawing/2014/main" id="{B45C39FF-F7FA-E5ED-D733-4F342C571A88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08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31" name="그룹 1009">
            <a:extLst>
              <a:ext uri="{FF2B5EF4-FFF2-40B4-BE49-F238E27FC236}">
                <a16:creationId xmlns:a16="http://schemas.microsoft.com/office/drawing/2014/main" id="{D522758A-93B2-22FC-6349-E1DE8AA0539B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33" name="그룹 1010">
              <a:extLst>
                <a:ext uri="{FF2B5EF4-FFF2-40B4-BE49-F238E27FC236}">
                  <a16:creationId xmlns:a16="http://schemas.microsoft.com/office/drawing/2014/main" id="{CFBA3B7F-B2A6-7340-9C0A-1BF366CCA4E5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35" name="Object 27">
                <a:extLst>
                  <a:ext uri="{FF2B5EF4-FFF2-40B4-BE49-F238E27FC236}">
                    <a16:creationId xmlns:a16="http://schemas.microsoft.com/office/drawing/2014/main" id="{2CAF7D90-39E9-2DE6-2756-37A64220B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785876F7-EC8B-083F-B9F5-2FD4AE9F5652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  <p:pic>
        <p:nvPicPr>
          <p:cNvPr id="4" name="그림 3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149EBC4B-45E2-9F15-A87F-9C52E34BEB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7769"/>
          <a:stretch/>
        </p:blipFill>
        <p:spPr>
          <a:xfrm>
            <a:off x="6178294" y="6235481"/>
            <a:ext cx="3133725" cy="228076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388923-A54E-A7E8-F74C-44049E1B09FF}"/>
              </a:ext>
            </a:extLst>
          </p:cNvPr>
          <p:cNvSpPr txBox="1"/>
          <p:nvPr/>
        </p:nvSpPr>
        <p:spPr>
          <a:xfrm>
            <a:off x="6390435" y="5884112"/>
            <a:ext cx="27094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알파값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0.1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일 때 정확도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0.81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F0F40-A118-4CF6-BD33-E18E612EF088}"/>
              </a:ext>
            </a:extLst>
          </p:cNvPr>
          <p:cNvSpPr txBox="1"/>
          <p:nvPr/>
        </p:nvSpPr>
        <p:spPr>
          <a:xfrm>
            <a:off x="6232959" y="8573348"/>
            <a:ext cx="27094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알파값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1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일 때 정확도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0.71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pic>
        <p:nvPicPr>
          <p:cNvPr id="26" name="그림 25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8E0FB766-E10B-6898-B53A-FCA74D808F9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9602"/>
          <a:stretch/>
        </p:blipFill>
        <p:spPr>
          <a:xfrm>
            <a:off x="9788723" y="6275862"/>
            <a:ext cx="3048000" cy="218947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1B3EF41-9C78-C8FA-3743-451B12ADE131}"/>
              </a:ext>
            </a:extLst>
          </p:cNvPr>
          <p:cNvSpPr txBox="1"/>
          <p:nvPr/>
        </p:nvSpPr>
        <p:spPr>
          <a:xfrm>
            <a:off x="10009935" y="5879214"/>
            <a:ext cx="27094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알파값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0.1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일 때 정확도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0.83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9BECC7-2FCA-636D-FC9A-35B352E4C4B7}"/>
              </a:ext>
            </a:extLst>
          </p:cNvPr>
          <p:cNvSpPr txBox="1"/>
          <p:nvPr/>
        </p:nvSpPr>
        <p:spPr>
          <a:xfrm>
            <a:off x="10009935" y="8538589"/>
            <a:ext cx="27094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알파값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1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일 때 정확도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0.83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pic>
        <p:nvPicPr>
          <p:cNvPr id="30" name="그림 29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4DC8ACA3-B81E-42B4-2B11-AD315C2982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6395" b="1839"/>
          <a:stretch/>
        </p:blipFill>
        <p:spPr>
          <a:xfrm>
            <a:off x="13417294" y="6239197"/>
            <a:ext cx="3048000" cy="226137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3DF9F7-E372-FE29-7E1C-2CA76B0250C4}"/>
              </a:ext>
            </a:extLst>
          </p:cNvPr>
          <p:cNvSpPr txBox="1"/>
          <p:nvPr/>
        </p:nvSpPr>
        <p:spPr>
          <a:xfrm>
            <a:off x="13592742" y="5888136"/>
            <a:ext cx="27094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알파값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0.1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일 때 정확도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0.82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FE5A50-6B6E-0D23-6B23-AE0F6E09A53F}"/>
              </a:ext>
            </a:extLst>
          </p:cNvPr>
          <p:cNvSpPr txBox="1"/>
          <p:nvPr/>
        </p:nvSpPr>
        <p:spPr>
          <a:xfrm>
            <a:off x="13592742" y="8572483"/>
            <a:ext cx="27094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알파값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1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일 때 정확도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0.78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72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0DC90-0526-BE01-DE5C-2F86C0AC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375E92DA-88DD-19E5-3C94-8C82E59B6DAF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3148267-A004-992C-49FB-6E984600A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4153BC30-DD6E-9ADE-EED6-1B07078D69AA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0B3561B-728C-BEE4-4AA1-F405F238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5CCE919-ED60-706D-AE93-30FFA69C1DD6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D6997DAB-4334-329C-621C-326E3D982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B13159EB-F385-1232-47CA-598595AC0267}"/>
              </a:ext>
            </a:extLst>
          </p:cNvPr>
          <p:cNvSpPr txBox="1"/>
          <p:nvPr/>
        </p:nvSpPr>
        <p:spPr>
          <a:xfrm>
            <a:off x="3380952" y="1379124"/>
            <a:ext cx="11122899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모델링 </a:t>
            </a:r>
            <a:r>
              <a:rPr lang="ko-KR" altLang="en-US" sz="44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Multi</a:t>
            </a:r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44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Linear</a:t>
            </a:r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 </a:t>
            </a:r>
            <a:r>
              <a:rPr lang="en-US" altLang="ko-KR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Regression II</a:t>
            </a:r>
            <a:endParaRPr lang="ko-KR" sz="4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endParaRPr lang="ko-KR" altLang="en-US" sz="4400" b="1" dirty="0">
              <a:latin typeface="나눔스퀘어 네오 Light" panose="00000400000000000000" pitchFamily="2" charset="-127"/>
            </a:endParaRPr>
          </a:p>
        </p:txBody>
      </p:sp>
      <p:pic>
        <p:nvPicPr>
          <p:cNvPr id="5" name="그림 4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908C2C1F-46E4-4AE1-7A17-73BE04F4A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935" y="3445616"/>
            <a:ext cx="4442733" cy="321264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그림 6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A64160E9-4517-5A3B-6D8E-4BC1CC904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422" y="3397320"/>
            <a:ext cx="4442733" cy="321264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A03AA-037E-D71B-C3FD-AAD29E715AEC}"/>
              </a:ext>
            </a:extLst>
          </p:cNvPr>
          <p:cNvSpPr txBox="1"/>
          <p:nvPr/>
        </p:nvSpPr>
        <p:spPr>
          <a:xfrm>
            <a:off x="3270478" y="2961749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변수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선택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163FB-24CC-F08D-8E65-3D3F57B62447}"/>
              </a:ext>
            </a:extLst>
          </p:cNvPr>
          <p:cNvSpPr txBox="1"/>
          <p:nvPr/>
        </p:nvSpPr>
        <p:spPr>
          <a:xfrm>
            <a:off x="10277964" y="2913453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2. </a:t>
            </a:r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변수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선택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후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EDCB15-EF73-2264-EDB8-88192944AE01}"/>
              </a:ext>
            </a:extLst>
          </p:cNvPr>
          <p:cNvSpPr txBox="1"/>
          <p:nvPr/>
        </p:nvSpPr>
        <p:spPr>
          <a:xfrm>
            <a:off x="3270477" y="6982660"/>
            <a:ext cx="443327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예측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성능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 </a:t>
            </a: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Mean Squared Error: 14.314
Mean Absolute Error: 2.839
R-squared: 0.835
Adjusted R-squared: 0.831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4FCD0-A880-D24F-6F67-8AE9CF35EE47}"/>
              </a:ext>
            </a:extLst>
          </p:cNvPr>
          <p:cNvSpPr txBox="1"/>
          <p:nvPr/>
        </p:nvSpPr>
        <p:spPr>
          <a:xfrm>
            <a:off x="10277962" y="6934363"/>
            <a:ext cx="443327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예측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성능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 </a:t>
            </a: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Mean Squared Error: 18.974</a:t>
            </a:r>
            <a:b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</a:br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Mean Absolute Error: 3.172</a:t>
            </a:r>
            <a:b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</a:br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R-squared: 0.774</a:t>
            </a:r>
            <a:b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</a:br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Adjusted R-squared: 0.773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4" name="그림 3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ED63B377-373C-4A00-6044-A258016B9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2935" y="3443443"/>
            <a:ext cx="4734301" cy="353921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그림 7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E5C329BE-1F4A-2995-5364-FED2E8F77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0411" y="3333070"/>
            <a:ext cx="4721893" cy="351880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AABE5C-0F2A-D49F-8D83-A3B90FE92849}"/>
              </a:ext>
            </a:extLst>
          </p:cNvPr>
          <p:cNvSpPr txBox="1"/>
          <p:nvPr/>
        </p:nvSpPr>
        <p:spPr>
          <a:xfrm>
            <a:off x="13731000" y="9729329"/>
            <a:ext cx="3310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*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자세한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과정은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별첨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페이지를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참고해주세요</a:t>
            </a:r>
            <a:endParaRPr lang="en-US" altLang="ko-KR" sz="11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442C155B-573F-9EBD-7B62-41A2405D5C32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08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3" name="그룹 1009">
            <a:extLst>
              <a:ext uri="{FF2B5EF4-FFF2-40B4-BE49-F238E27FC236}">
                <a16:creationId xmlns:a16="http://schemas.microsoft.com/office/drawing/2014/main" id="{03305525-2C5C-35D8-5FB0-28751227EED2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24" name="그룹 1010">
              <a:extLst>
                <a:ext uri="{FF2B5EF4-FFF2-40B4-BE49-F238E27FC236}">
                  <a16:creationId xmlns:a16="http://schemas.microsoft.com/office/drawing/2014/main" id="{01609882-1474-10D9-DF97-6E4F1C9B558C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26" name="Object 27">
                <a:extLst>
                  <a:ext uri="{FF2B5EF4-FFF2-40B4-BE49-F238E27FC236}">
                    <a16:creationId xmlns:a16="http://schemas.microsoft.com/office/drawing/2014/main" id="{4380F75A-1CC8-CF96-9463-845D6942A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EA232C16-0103-F22B-52D5-206F1C1C2A16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025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063AB9-CEB8-FBAE-018D-95AC9EDB3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F03368DA-67F7-0261-A5B3-F16FA1EC8B9C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FEA3257-A459-3380-51DF-DC9E083C3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5759BFE2-C6E9-4439-00C1-76BA884CC643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943493E7-2B28-8044-9C04-A4F92FC61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4F41E1C9-C576-5751-FBBC-9556949B5E35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796C1C6-A516-1CBF-283F-20855401A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BCC8AFF8-4F32-3F27-E707-675723C81F76}"/>
              </a:ext>
            </a:extLst>
          </p:cNvPr>
          <p:cNvSpPr txBox="1"/>
          <p:nvPr/>
        </p:nvSpPr>
        <p:spPr>
          <a:xfrm>
            <a:off x="3380952" y="1379124"/>
            <a:ext cx="11122899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모델링 KNN </a:t>
            </a:r>
            <a:r>
              <a:rPr lang="en-US" altLang="ko-KR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</a:t>
            </a:r>
            <a:endParaRPr lang="ko-KR" altLang="en-US" sz="4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endParaRPr lang="ko-KR" altLang="en-US" sz="4400" b="1" dirty="0">
              <a:latin typeface="나눔스퀘어 네오 Light" panose="000004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80EBA-9617-599D-3C2F-A222F1F376E9}"/>
              </a:ext>
            </a:extLst>
          </p:cNvPr>
          <p:cNvSpPr txBox="1"/>
          <p:nvPr/>
        </p:nvSpPr>
        <p:spPr>
          <a:xfrm>
            <a:off x="3380952" y="3021587"/>
            <a:ext cx="78780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1. 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변수 선택 전 성능 평가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2F450-FFBE-C898-93CF-6760150C58A5}"/>
              </a:ext>
            </a:extLst>
          </p:cNvPr>
          <p:cNvSpPr txBox="1"/>
          <p:nvPr/>
        </p:nvSpPr>
        <p:spPr>
          <a:xfrm>
            <a:off x="3380952" y="6318112"/>
            <a:ext cx="102883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2. 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변수 선택 후 성능 평가: 최적의 K 값이 3에서 5로 변경됨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118335-8A27-4F56-73C4-5CF23E89995A}"/>
              </a:ext>
            </a:extLst>
          </p:cNvPr>
          <p:cNvGrpSpPr/>
          <p:nvPr/>
        </p:nvGrpSpPr>
        <p:grpSpPr>
          <a:xfrm>
            <a:off x="4578358" y="3651911"/>
            <a:ext cx="8650225" cy="2139195"/>
            <a:chOff x="2241406" y="3593277"/>
            <a:chExt cx="8650225" cy="2139195"/>
          </a:xfrm>
        </p:grpSpPr>
        <p:pic>
          <p:nvPicPr>
            <p:cNvPr id="2" name="그림 1" descr="텍스트, 폰트, 화이트, 흑백이(가) 표시된 사진&#10;&#10;자동 생성된 설명">
              <a:extLst>
                <a:ext uri="{FF2B5EF4-FFF2-40B4-BE49-F238E27FC236}">
                  <a16:creationId xmlns:a16="http://schemas.microsoft.com/office/drawing/2014/main" id="{C78D451F-1F8E-2FF5-B8F2-48DCBD564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7" r="2364" b="-2485"/>
            <a:stretch/>
          </p:blipFill>
          <p:spPr>
            <a:xfrm>
              <a:off x="2241406" y="3593277"/>
              <a:ext cx="8650225" cy="2139195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72D1D3E-D4D3-C701-7E21-5C6D13A701F7}"/>
                </a:ext>
              </a:extLst>
            </p:cNvPr>
            <p:cNvCxnSpPr/>
            <p:nvPr/>
          </p:nvCxnSpPr>
          <p:spPr>
            <a:xfrm flipV="1">
              <a:off x="2246324" y="3905493"/>
              <a:ext cx="8439275" cy="16328"/>
            </a:xfrm>
            <a:prstGeom prst="straightConnector1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C12B19-4A81-8983-7D9D-B00A41A8426D}"/>
                </a:ext>
              </a:extLst>
            </p:cNvPr>
            <p:cNvSpPr/>
            <p:nvPr/>
          </p:nvSpPr>
          <p:spPr>
            <a:xfrm>
              <a:off x="2638127" y="5383926"/>
              <a:ext cx="1193085" cy="26145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025FAE-E517-1440-B575-27FA38DD7F25}"/>
              </a:ext>
            </a:extLst>
          </p:cNvPr>
          <p:cNvGrpSpPr/>
          <p:nvPr/>
        </p:nvGrpSpPr>
        <p:grpSpPr>
          <a:xfrm>
            <a:off x="4578358" y="7005483"/>
            <a:ext cx="8855528" cy="2072367"/>
            <a:chOff x="2242457" y="6932159"/>
            <a:chExt cx="8855528" cy="2072367"/>
          </a:xfrm>
        </p:grpSpPr>
        <p:pic>
          <p:nvPicPr>
            <p:cNvPr id="7" name="그림 6" descr="텍스트, 폰트, 친필, 화이트이(가) 표시된 사진&#10;&#10;자동 생성된 설명">
              <a:extLst>
                <a:ext uri="{FF2B5EF4-FFF2-40B4-BE49-F238E27FC236}">
                  <a16:creationId xmlns:a16="http://schemas.microsoft.com/office/drawing/2014/main" id="{38AF1B84-6E8D-E6AD-F12D-EBB8805B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2457" y="6932159"/>
              <a:ext cx="8855528" cy="20723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1FB2173-C4A5-55D4-E4FA-13B59AABD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7932" y="7494809"/>
              <a:ext cx="8147958" cy="0"/>
            </a:xfrm>
            <a:prstGeom prst="straightConnector1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80B8C31-8C4C-AEF3-7E17-34955692832F}"/>
                </a:ext>
              </a:extLst>
            </p:cNvPr>
            <p:cNvSpPr/>
            <p:nvPr/>
          </p:nvSpPr>
          <p:spPr>
            <a:xfrm>
              <a:off x="2693051" y="8744272"/>
              <a:ext cx="1244297" cy="2577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B8A0CB-FEA1-A8F6-57B5-F9F1565268C2}"/>
              </a:ext>
            </a:extLst>
          </p:cNvPr>
          <p:cNvSpPr txBox="1"/>
          <p:nvPr/>
        </p:nvSpPr>
        <p:spPr>
          <a:xfrm>
            <a:off x="13731000" y="9729329"/>
            <a:ext cx="3310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*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자세한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과정은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별첨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페이지를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참고해주세요</a:t>
            </a:r>
            <a:endParaRPr lang="en-US" altLang="ko-KR" sz="11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94C952F3-D23C-49B8-B7EA-965749E92911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09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6" name="그룹 1009">
            <a:extLst>
              <a:ext uri="{FF2B5EF4-FFF2-40B4-BE49-F238E27FC236}">
                <a16:creationId xmlns:a16="http://schemas.microsoft.com/office/drawing/2014/main" id="{B49CD877-0309-6977-804E-D1ED7A394DA5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27" name="그룹 1010">
              <a:extLst>
                <a:ext uri="{FF2B5EF4-FFF2-40B4-BE49-F238E27FC236}">
                  <a16:creationId xmlns:a16="http://schemas.microsoft.com/office/drawing/2014/main" id="{58E6A8A2-BC28-7F65-5A74-0300FEC39654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29" name="Object 27">
                <a:extLst>
                  <a:ext uri="{FF2B5EF4-FFF2-40B4-BE49-F238E27FC236}">
                    <a16:creationId xmlns:a16="http://schemas.microsoft.com/office/drawing/2014/main" id="{73D81C22-55AB-761D-57C4-4217AF2AA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28" name="Object 30">
              <a:extLst>
                <a:ext uri="{FF2B5EF4-FFF2-40B4-BE49-F238E27FC236}">
                  <a16:creationId xmlns:a16="http://schemas.microsoft.com/office/drawing/2014/main" id="{1A7F5128-047B-2D64-429B-6DF181E9ABEC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461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B6C60-92D1-F46F-8571-62D2A8C62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7565951-7966-E40A-6C99-AF5A3889A6B2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51603E6-099B-1070-6E8A-94D841933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B1DC4780-CB86-DC4D-6C72-4E5438FACF21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5548D1B-2068-BE23-79B0-6CE8DA0CE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FDD552BE-9FD6-66D2-F595-EFD5087AC1EF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A01889C-FF06-E471-CEB9-81E274126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8918EA27-395E-8BBD-94CE-0778F7213203}"/>
              </a:ext>
            </a:extLst>
          </p:cNvPr>
          <p:cNvSpPr txBox="1"/>
          <p:nvPr/>
        </p:nvSpPr>
        <p:spPr>
          <a:xfrm>
            <a:off x="3380952" y="1379124"/>
            <a:ext cx="111228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모델링 KNN </a:t>
            </a:r>
            <a:r>
              <a:rPr lang="ko-KR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II</a:t>
            </a:r>
            <a:endParaRPr lang="ko-KR" sz="4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508A9-208C-503F-2E4F-CE138EA70FCE}"/>
              </a:ext>
            </a:extLst>
          </p:cNvPr>
          <p:cNvSpPr txBox="1"/>
          <p:nvPr/>
        </p:nvSpPr>
        <p:spPr>
          <a:xfrm>
            <a:off x="3270478" y="2961749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변수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선택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전 K=3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5F16B-2C36-8A70-4473-20773F006584}"/>
              </a:ext>
            </a:extLst>
          </p:cNvPr>
          <p:cNvSpPr txBox="1"/>
          <p:nvPr/>
        </p:nvSpPr>
        <p:spPr>
          <a:xfrm>
            <a:off x="10277964" y="2991607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2. </a:t>
            </a:r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변수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선택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후 K=5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E4C470-F600-56DD-40DA-CB0AC05BFEE2}"/>
              </a:ext>
            </a:extLst>
          </p:cNvPr>
          <p:cNvSpPr txBox="1"/>
          <p:nvPr/>
        </p:nvSpPr>
        <p:spPr>
          <a:xfrm>
            <a:off x="3270478" y="6891757"/>
            <a:ext cx="4491891" cy="23962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최적의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하이퍼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파라미터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</a:t>
            </a: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K=3</a:t>
            </a:r>
          </a:p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예측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성능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 </a:t>
            </a: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Mean Squared Error: 10.983
Mean Absolute Error: 2.346
R-squared: 0.869
Adjusted R-squared: 0.867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4D2C6-E61A-38A8-3CB3-B974D38C57A8}"/>
              </a:ext>
            </a:extLst>
          </p:cNvPr>
          <p:cNvSpPr txBox="1"/>
          <p:nvPr/>
        </p:nvSpPr>
        <p:spPr>
          <a:xfrm>
            <a:off x="10277964" y="6891757"/>
            <a:ext cx="443327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최적의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하이퍼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파라미터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</a:t>
            </a: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K=5</a:t>
            </a:r>
          </a:p>
          <a:p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예측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성능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Mean Squared Error: 6.506</a:t>
            </a:r>
            <a:b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</a:br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Mean Absolute Error: 1.783 </a:t>
            </a: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R-squared: 0.922</a:t>
            </a:r>
            <a:b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</a:br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Adjusted R-squared: 0.922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pic>
        <p:nvPicPr>
          <p:cNvPr id="10" name="그림 9" descr="스크린샷, 다채로움, 텍스트이(가) 표시된 사진&#10;&#10;자동 생성된 설명">
            <a:extLst>
              <a:ext uri="{FF2B5EF4-FFF2-40B4-BE49-F238E27FC236}">
                <a16:creationId xmlns:a16="http://schemas.microsoft.com/office/drawing/2014/main" id="{6CA35EF9-2B0D-999C-273A-8326854D7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1576" y="3564758"/>
            <a:ext cx="4499569" cy="308170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그림 18" descr="스크린샷, 텍스트, 다채로움이(가) 표시된 사진&#10;&#10;자동 생성된 설명">
            <a:extLst>
              <a:ext uri="{FF2B5EF4-FFF2-40B4-BE49-F238E27FC236}">
                <a16:creationId xmlns:a16="http://schemas.microsoft.com/office/drawing/2014/main" id="{CBEBF611-B476-7EA7-5623-E63A05C0F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8326" y="3562136"/>
            <a:ext cx="4434616" cy="308191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0B269D-9B51-B7EB-884A-608D794CEFCE}"/>
              </a:ext>
            </a:extLst>
          </p:cNvPr>
          <p:cNvSpPr txBox="1"/>
          <p:nvPr/>
        </p:nvSpPr>
        <p:spPr>
          <a:xfrm>
            <a:off x="13731000" y="9729329"/>
            <a:ext cx="3310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*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자세한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과정은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별첨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페이지를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참고해주세요</a:t>
            </a:r>
            <a:endParaRPr lang="en-US" altLang="ko-KR" sz="11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3" name="Object 26">
            <a:extLst>
              <a:ext uri="{FF2B5EF4-FFF2-40B4-BE49-F238E27FC236}">
                <a16:creationId xmlns:a16="http://schemas.microsoft.com/office/drawing/2014/main" id="{74A660FE-431A-2FFD-B810-DD638FBD00B7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09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0335D5C2-422E-CD00-546E-D7B15E5AE5BD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22" name="그룹 1010">
              <a:extLst>
                <a:ext uri="{FF2B5EF4-FFF2-40B4-BE49-F238E27FC236}">
                  <a16:creationId xmlns:a16="http://schemas.microsoft.com/office/drawing/2014/main" id="{3C805E1C-8E71-D421-180F-6C099E4DB53A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24" name="Object 27">
                <a:extLst>
                  <a:ext uri="{FF2B5EF4-FFF2-40B4-BE49-F238E27FC236}">
                    <a16:creationId xmlns:a16="http://schemas.microsoft.com/office/drawing/2014/main" id="{830CD2F6-5F21-98E3-B196-F08330D48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23" name="Object 30">
              <a:extLst>
                <a:ext uri="{FF2B5EF4-FFF2-40B4-BE49-F238E27FC236}">
                  <a16:creationId xmlns:a16="http://schemas.microsoft.com/office/drawing/2014/main" id="{F505AD1B-BEFB-9D31-54DB-788BE54C626D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95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1072A-6E9D-8491-C376-2C39106F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572244B-DAF9-C776-7802-031660A8E3D9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769FF2E-DA28-285D-C217-8BF069BF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E366891-9D5E-976A-107A-24A50A2893D5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74C99599-AD6C-ACF4-5C19-B63B3A8A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F0B7511B-7AC0-EB80-2CE6-A6E762A64B05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DBB86FD8-81D5-9FB9-A208-EC5586236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8883B9DB-88E5-5DE4-3A0C-DB0D47016C27}"/>
              </a:ext>
            </a:extLst>
          </p:cNvPr>
          <p:cNvSpPr txBox="1"/>
          <p:nvPr/>
        </p:nvSpPr>
        <p:spPr>
          <a:xfrm>
            <a:off x="3380952" y="1379124"/>
            <a:ext cx="111228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모델링 </a:t>
            </a:r>
            <a:r>
              <a:rPr lang="en-US" altLang="ko-KR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Support Vector Regression</a:t>
            </a:r>
            <a:endParaRPr lang="ko-KR" sz="44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070FC-F69B-4C63-5977-C70B1F28F63D}"/>
              </a:ext>
            </a:extLst>
          </p:cNvPr>
          <p:cNvSpPr txBox="1"/>
          <p:nvPr/>
        </p:nvSpPr>
        <p:spPr>
          <a:xfrm>
            <a:off x="1837703" y="3267622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선형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커널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BB9479-4B44-66AC-7A37-B12B4F0509B2}"/>
              </a:ext>
            </a:extLst>
          </p:cNvPr>
          <p:cNvSpPr txBox="1"/>
          <p:nvPr/>
        </p:nvSpPr>
        <p:spPr>
          <a:xfrm>
            <a:off x="6736273" y="3267622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2. 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비선형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커널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C36A5A-9FF3-D1A2-0C3A-78F754CBF590}"/>
              </a:ext>
            </a:extLst>
          </p:cNvPr>
          <p:cNvSpPr txBox="1"/>
          <p:nvPr/>
        </p:nvSpPr>
        <p:spPr>
          <a:xfrm>
            <a:off x="11634843" y="3267622"/>
            <a:ext cx="4433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3. 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다항식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커널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1F974-BEC7-E6FF-11E8-EDD13948D2E0}"/>
              </a:ext>
            </a:extLst>
          </p:cNvPr>
          <p:cNvSpPr txBox="1"/>
          <p:nvPr/>
        </p:nvSpPr>
        <p:spPr>
          <a:xfrm>
            <a:off x="1837703" y="7047361"/>
            <a:ext cx="44332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최적의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하이퍼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파라미터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</a:t>
            </a: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C:1, gamma:1</a:t>
            </a:r>
          </a:p>
          <a:p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예측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성능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 </a:t>
            </a: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Mean Squared Error: 18.685
Mean Absolute Error: 3.100
R-squared: 0.796
Adjusted R-squared: 0.795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2E57D-8D0F-8E0B-12C1-73F49CDB5AB8}"/>
              </a:ext>
            </a:extLst>
          </p:cNvPr>
          <p:cNvSpPr txBox="1"/>
          <p:nvPr/>
        </p:nvSpPr>
        <p:spPr>
          <a:xfrm>
            <a:off x="6725763" y="7020692"/>
            <a:ext cx="44332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최적의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하이퍼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파라미터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</a:t>
            </a: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C:100 gamma:1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예측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성능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 </a:t>
            </a: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Mean Squared Error: 7.611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Mean Absolute Error: 1.868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R-squared: 0.917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Adjusted R-squared: 0.916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7270D-E39A-FBD1-292E-E852F57DAB80}"/>
              </a:ext>
            </a:extLst>
          </p:cNvPr>
          <p:cNvSpPr txBox="1"/>
          <p:nvPr/>
        </p:nvSpPr>
        <p:spPr>
          <a:xfrm>
            <a:off x="11613823" y="7047361"/>
            <a:ext cx="44332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최적의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하이퍼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파라미터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</a:t>
            </a: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C: 0.1, coef0: 4, degree: 4</a:t>
            </a:r>
          </a:p>
          <a:p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예측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성능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 </a:t>
            </a: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Mean Squared Error: 10.529</a:t>
            </a: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Mean Absolute Error: 2.213</a:t>
            </a: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R-squared: 0.886</a:t>
            </a: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Adjusted R-squared: 0.884</a:t>
            </a:r>
          </a:p>
        </p:txBody>
      </p:sp>
      <p:pic>
        <p:nvPicPr>
          <p:cNvPr id="2" name="그림 1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790ADECA-8313-C8CB-5BBE-AFBF62326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12" y="3755020"/>
            <a:ext cx="4202879" cy="313149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그림 3" descr="스크린샷, 텍스트, 다채로움, 라인이(가) 표시된 사진&#10;&#10;자동 생성된 설명">
            <a:extLst>
              <a:ext uri="{FF2B5EF4-FFF2-40B4-BE49-F238E27FC236}">
                <a16:creationId xmlns:a16="http://schemas.microsoft.com/office/drawing/2014/main" id="{F8E6C10A-73EC-7BD6-C8B8-E13CA4186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0545" y="3749579"/>
            <a:ext cx="4320246" cy="313149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6646F1-6305-213C-63AE-36EE0781E0DB}"/>
              </a:ext>
            </a:extLst>
          </p:cNvPr>
          <p:cNvSpPr txBox="1"/>
          <p:nvPr/>
        </p:nvSpPr>
        <p:spPr>
          <a:xfrm>
            <a:off x="13731000" y="9729329"/>
            <a:ext cx="3310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*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자세한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과정은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별첨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페이지를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참고해주세요</a:t>
            </a:r>
            <a:endParaRPr lang="en-US" altLang="ko-KR" sz="11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3BCD9576-5581-0EF1-94A6-51712BD452B0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10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6" name="그룹 1009">
            <a:extLst>
              <a:ext uri="{FF2B5EF4-FFF2-40B4-BE49-F238E27FC236}">
                <a16:creationId xmlns:a16="http://schemas.microsoft.com/office/drawing/2014/main" id="{62D19AE2-CE24-2E5E-382F-78631C743094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27" name="그룹 1010">
              <a:extLst>
                <a:ext uri="{FF2B5EF4-FFF2-40B4-BE49-F238E27FC236}">
                  <a16:creationId xmlns:a16="http://schemas.microsoft.com/office/drawing/2014/main" id="{6AC02FEF-6D47-4AEF-0DBA-14238465C190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29" name="Object 27">
                <a:extLst>
                  <a:ext uri="{FF2B5EF4-FFF2-40B4-BE49-F238E27FC236}">
                    <a16:creationId xmlns:a16="http://schemas.microsoft.com/office/drawing/2014/main" id="{AD6D939B-7DBE-D55C-F881-8685E277F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28" name="Object 30">
              <a:extLst>
                <a:ext uri="{FF2B5EF4-FFF2-40B4-BE49-F238E27FC236}">
                  <a16:creationId xmlns:a16="http://schemas.microsoft.com/office/drawing/2014/main" id="{30ACF33E-F38D-2AA4-D127-DF85C6206F6C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6488E8F-8213-529B-8494-D3DCD583A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13823" y="3760102"/>
            <a:ext cx="4198016" cy="31242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754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EFB2F-A7A1-668D-5767-FB48E5FC4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6FFB09A7-2184-29BE-88A4-29FCD10ACC3E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FD84F0E-CAFC-3C76-44A0-B611DD68C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7D6ABBD-4B7D-EAA6-929E-AD41DB47ACD0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450A3B6A-3BDB-1FC8-4597-96CCFCC56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A27ADEFC-E048-04C1-1E25-4EEC7DA7259A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9A0CC447-824D-50A3-DF87-6949BDA10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CADB16C0-D0F9-1660-5ECE-19A395973D9D}"/>
              </a:ext>
            </a:extLst>
          </p:cNvPr>
          <p:cNvSpPr txBox="1"/>
          <p:nvPr/>
        </p:nvSpPr>
        <p:spPr>
          <a:xfrm>
            <a:off x="3380952" y="1379124"/>
            <a:ext cx="111228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모델링 최종 결과</a:t>
            </a: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ABB3EE60-A979-7619-A494-8773988967CF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11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5" name="그룹 1009">
            <a:extLst>
              <a:ext uri="{FF2B5EF4-FFF2-40B4-BE49-F238E27FC236}">
                <a16:creationId xmlns:a16="http://schemas.microsoft.com/office/drawing/2014/main" id="{4185DA46-B468-C6AE-DF2A-B1DB1845607F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16" name="그룹 1010">
              <a:extLst>
                <a:ext uri="{FF2B5EF4-FFF2-40B4-BE49-F238E27FC236}">
                  <a16:creationId xmlns:a16="http://schemas.microsoft.com/office/drawing/2014/main" id="{B802ED49-566D-3B1B-B05F-B704776E90EE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18" name="Object 27">
                <a:extLst>
                  <a:ext uri="{FF2B5EF4-FFF2-40B4-BE49-F238E27FC236}">
                    <a16:creationId xmlns:a16="http://schemas.microsoft.com/office/drawing/2014/main" id="{F65D30F6-C634-8035-ABCB-787AA9B97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17" name="Object 30">
              <a:extLst>
                <a:ext uri="{FF2B5EF4-FFF2-40B4-BE49-F238E27FC236}">
                  <a16:creationId xmlns:a16="http://schemas.microsoft.com/office/drawing/2014/main" id="{83C3111A-3ABB-BB5F-C01C-38427A6A6C2B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970F257-8184-DC2A-2721-3B914B0AC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71531"/>
              </p:ext>
            </p:extLst>
          </p:nvPr>
        </p:nvGraphicFramePr>
        <p:xfrm>
          <a:off x="2006628" y="3595273"/>
          <a:ext cx="14274744" cy="4426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9124">
                  <a:extLst>
                    <a:ext uri="{9D8B030D-6E8A-4147-A177-3AD203B41FA5}">
                      <a16:colId xmlns:a16="http://schemas.microsoft.com/office/drawing/2014/main" val="2513422652"/>
                    </a:ext>
                  </a:extLst>
                </a:gridCol>
                <a:gridCol w="1189562">
                  <a:extLst>
                    <a:ext uri="{9D8B030D-6E8A-4147-A177-3AD203B41FA5}">
                      <a16:colId xmlns:a16="http://schemas.microsoft.com/office/drawing/2014/main" val="3934552072"/>
                    </a:ext>
                  </a:extLst>
                </a:gridCol>
                <a:gridCol w="1189562">
                  <a:extLst>
                    <a:ext uri="{9D8B030D-6E8A-4147-A177-3AD203B41FA5}">
                      <a16:colId xmlns:a16="http://schemas.microsoft.com/office/drawing/2014/main" val="3434482175"/>
                    </a:ext>
                  </a:extLst>
                </a:gridCol>
                <a:gridCol w="2379124">
                  <a:extLst>
                    <a:ext uri="{9D8B030D-6E8A-4147-A177-3AD203B41FA5}">
                      <a16:colId xmlns:a16="http://schemas.microsoft.com/office/drawing/2014/main" val="3614222862"/>
                    </a:ext>
                  </a:extLst>
                </a:gridCol>
                <a:gridCol w="1189562">
                  <a:extLst>
                    <a:ext uri="{9D8B030D-6E8A-4147-A177-3AD203B41FA5}">
                      <a16:colId xmlns:a16="http://schemas.microsoft.com/office/drawing/2014/main" val="3559466667"/>
                    </a:ext>
                  </a:extLst>
                </a:gridCol>
                <a:gridCol w="1189562">
                  <a:extLst>
                    <a:ext uri="{9D8B030D-6E8A-4147-A177-3AD203B41FA5}">
                      <a16:colId xmlns:a16="http://schemas.microsoft.com/office/drawing/2014/main" val="3355051978"/>
                    </a:ext>
                  </a:extLst>
                </a:gridCol>
                <a:gridCol w="2379124">
                  <a:extLst>
                    <a:ext uri="{9D8B030D-6E8A-4147-A177-3AD203B41FA5}">
                      <a16:colId xmlns:a16="http://schemas.microsoft.com/office/drawing/2014/main" val="3067382460"/>
                    </a:ext>
                  </a:extLst>
                </a:gridCol>
                <a:gridCol w="1189562">
                  <a:extLst>
                    <a:ext uri="{9D8B030D-6E8A-4147-A177-3AD203B41FA5}">
                      <a16:colId xmlns:a16="http://schemas.microsoft.com/office/drawing/2014/main" val="636115622"/>
                    </a:ext>
                  </a:extLst>
                </a:gridCol>
                <a:gridCol w="1189562">
                  <a:extLst>
                    <a:ext uri="{9D8B030D-6E8A-4147-A177-3AD203B41FA5}">
                      <a16:colId xmlns:a16="http://schemas.microsoft.com/office/drawing/2014/main" val="1275886558"/>
                    </a:ext>
                  </a:extLst>
                </a:gridCol>
              </a:tblGrid>
              <a:tr h="10178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Linear</a:t>
                      </a:r>
                      <a:r>
                        <a:rPr lang="ko-KR" altLang="en-US" sz="2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</a:t>
                      </a:r>
                      <a:r>
                        <a:rPr lang="en-US" altLang="ko-KR" sz="2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Regression</a:t>
                      </a:r>
                      <a:r>
                        <a:rPr lang="ko-KR" altLang="en-US" sz="2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</a:t>
                      </a:r>
                      <a:endParaRPr lang="en-US" altLang="ko-KR" sz="2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변수 선택</a:t>
                      </a:r>
                      <a:r>
                        <a:rPr lang="en-US" altLang="ko-KR" sz="2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/</a:t>
                      </a:r>
                      <a:r>
                        <a:rPr lang="ko-KR" altLang="en-US" sz="2200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ElasticNet</a:t>
                      </a:r>
                      <a:endParaRPr lang="ko-KR" altLang="en-US" sz="2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>
                    <a:solidFill>
                      <a:srgbClr val="00D3DD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KNN</a:t>
                      </a:r>
                    </a:p>
                  </a:txBody>
                  <a:tcPr marL="104881" marR="104881" marT="52440" marB="52440" anchor="ctr">
                    <a:solidFill>
                      <a:srgbClr val="00D3DD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SVR</a:t>
                      </a:r>
                      <a:r>
                        <a:rPr lang="en-US" altLang="ko-KR" sz="2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- </a:t>
                      </a:r>
                      <a:r>
                        <a:rPr lang="ko-KR" altLang="en-US" sz="2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비선형 커널</a:t>
                      </a:r>
                    </a:p>
                  </a:txBody>
                  <a:tcPr marL="104881" marR="104881" marT="52440" marB="52440" anchor="ctr">
                    <a:solidFill>
                      <a:srgbClr val="00D3DD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954543"/>
                  </a:ext>
                </a:extLst>
              </a:tr>
              <a:tr h="1311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평가지표</a:t>
                      </a: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튜닝 전</a:t>
                      </a: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튜닝 후</a:t>
                      </a: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평가지표</a:t>
                      </a: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튜닝 전</a:t>
                      </a: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튜닝 후</a:t>
                      </a: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평가지표</a:t>
                      </a: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튜닝 전</a:t>
                      </a: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튜닝 후</a:t>
                      </a:r>
                    </a:p>
                  </a:txBody>
                  <a:tcPr marL="104881" marR="104881" marT="52440" marB="52440" anchor="ctr"/>
                </a:tc>
                <a:extLst>
                  <a:ext uri="{0D108BD9-81ED-4DB2-BD59-A6C34878D82A}">
                    <a16:rowId xmlns:a16="http://schemas.microsoft.com/office/drawing/2014/main" val="1360990883"/>
                  </a:ext>
                </a:extLst>
              </a:tr>
              <a:tr h="41952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Alpha</a:t>
                      </a: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-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0.1</a:t>
                      </a: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Best K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3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5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MSE</a:t>
                      </a: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9.173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lt"/>
                        </a:rPr>
                        <a:t>7.611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extLst>
                  <a:ext uri="{0D108BD9-81ED-4DB2-BD59-A6C34878D82A}">
                    <a16:rowId xmlns:a16="http://schemas.microsoft.com/office/drawing/2014/main" val="2974904159"/>
                  </a:ext>
                </a:extLst>
              </a:tr>
              <a:tr h="81574"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MSE</a:t>
                      </a: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18.974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17.321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MSE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10.983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6.506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MAE</a:t>
                      </a:r>
                      <a:endParaRPr lang="ko-KR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ko-KR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148819"/>
                  </a:ext>
                </a:extLst>
              </a:tr>
              <a:tr h="337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MAE</a:t>
                      </a: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2.073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lt"/>
                        </a:rPr>
                        <a:t>1.868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extLst>
                  <a:ext uri="{0D108BD9-81ED-4DB2-BD59-A6C34878D82A}">
                    <a16:rowId xmlns:a16="http://schemas.microsoft.com/office/drawing/2014/main" val="1533244698"/>
                  </a:ext>
                </a:extLst>
              </a:tr>
              <a:tr h="209762"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MAE</a:t>
                      </a: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3.172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3.009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MAE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2.346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1.783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R-squared</a:t>
                      </a:r>
                      <a:endParaRPr lang="ko-KR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ko-KR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232903"/>
                  </a:ext>
                </a:extLst>
              </a:tr>
              <a:tr h="2097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R-squared</a:t>
                      </a: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0.9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0.917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extLst>
                  <a:ext uri="{0D108BD9-81ED-4DB2-BD59-A6C34878D82A}">
                    <a16:rowId xmlns:a16="http://schemas.microsoft.com/office/drawing/2014/main" val="490649211"/>
                  </a:ext>
                </a:extLst>
              </a:tr>
              <a:tr h="314643"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R-squared</a:t>
                      </a: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0.774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0.815</a:t>
                      </a:r>
                      <a:endParaRPr 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R-squared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0.869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0.922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dirty="0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rPr>
                        <a:t>Adjusted-R</a:t>
                      </a:r>
                      <a:endParaRPr lang="ko-KR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ko-KR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638434"/>
                  </a:ext>
                </a:extLst>
              </a:tr>
              <a:tr h="1048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Adjusted R-sq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0.9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0.917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extLst>
                  <a:ext uri="{0D108BD9-81ED-4DB2-BD59-A6C34878D82A}">
                    <a16:rowId xmlns:a16="http://schemas.microsoft.com/office/drawing/2014/main" val="1850502696"/>
                  </a:ext>
                </a:extLst>
              </a:tr>
              <a:tr h="41952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Adjusted R-sq</a:t>
                      </a: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0.773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0.81</a:t>
                      </a:r>
                      <a:endParaRPr lang="ko-KR" altLang="en-US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Adjusted R-sq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0.867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0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0.922</a:t>
                      </a:r>
                      <a:endParaRPr lang="ko-KR" sz="20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04881" marR="104881" marT="52440" marB="52440" anchor="ctr"/>
                </a:tc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ko-KR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ko-KR" dirty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87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49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D83EE-8F68-D032-B163-787F56BF5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E53BE8E-B95B-1E0B-7C44-DC3F74B1E89D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2498EFE-29D7-09CE-C65F-B0ABDFE2E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AA9A840-F88A-E5CF-24AC-74F1F42CFB21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B941D57-F5D4-867E-4A71-88E7E1511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91ABBA8-D520-B9FD-49EF-A94344D8871B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DC72C345-A91C-EFB4-4D8F-72C0BD171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E41AFBDA-1F12-774B-62F6-B5C5F012BD88}"/>
              </a:ext>
            </a:extLst>
          </p:cNvPr>
          <p:cNvGrpSpPr/>
          <p:nvPr/>
        </p:nvGrpSpPr>
        <p:grpSpPr>
          <a:xfrm>
            <a:off x="1738830" y="3207424"/>
            <a:ext cx="6791380" cy="2490209"/>
            <a:chOff x="1314286" y="3680952"/>
            <a:chExt cx="4995238" cy="1902381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5F074444-D3F5-1D3B-DA7F-F6692B3C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286" y="3680952"/>
              <a:ext cx="4995238" cy="1902381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68E71A67-37AC-E1EA-ADB4-7456894BC8C4}"/>
              </a:ext>
            </a:extLst>
          </p:cNvPr>
          <p:cNvGrpSpPr/>
          <p:nvPr/>
        </p:nvGrpSpPr>
        <p:grpSpPr>
          <a:xfrm>
            <a:off x="9515354" y="3207424"/>
            <a:ext cx="6791381" cy="2490210"/>
            <a:chOff x="12046283" y="3680952"/>
            <a:chExt cx="4995238" cy="1902381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CE7D752E-6730-63F9-8B95-D800FA3A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6283" y="3680952"/>
              <a:ext cx="4995238" cy="1902381"/>
            </a:xfrm>
            <a:prstGeom prst="rect">
              <a:avLst/>
            </a:prstGeom>
          </p:spPr>
        </p:pic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D497DA7B-E6BC-C209-344B-21F4194D2419}"/>
              </a:ext>
            </a:extLst>
          </p:cNvPr>
          <p:cNvSpPr txBox="1"/>
          <p:nvPr/>
        </p:nvSpPr>
        <p:spPr>
          <a:xfrm>
            <a:off x="9703231" y="4201058"/>
            <a:ext cx="8677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02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4DAB4BAF-82CA-DAE0-41F0-20BE7AC1AE04}"/>
              </a:ext>
            </a:extLst>
          </p:cNvPr>
          <p:cNvSpPr txBox="1"/>
          <p:nvPr/>
        </p:nvSpPr>
        <p:spPr>
          <a:xfrm>
            <a:off x="10953481" y="3371243"/>
            <a:ext cx="39574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의료적 활용</a:t>
            </a:r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2FE85EFF-DC89-5AB9-2CA7-F58893B69ABD}"/>
              </a:ext>
            </a:extLst>
          </p:cNvPr>
          <p:cNvGrpSpPr/>
          <p:nvPr/>
        </p:nvGrpSpPr>
        <p:grpSpPr>
          <a:xfrm>
            <a:off x="11018792" y="3958288"/>
            <a:ext cx="3434110" cy="14286"/>
            <a:chOff x="13255807" y="4497131"/>
            <a:chExt cx="3434110" cy="14286"/>
          </a:xfrm>
        </p:grpSpPr>
        <p:pic>
          <p:nvPicPr>
            <p:cNvPr id="37" name="Object 36">
              <a:extLst>
                <a:ext uri="{FF2B5EF4-FFF2-40B4-BE49-F238E27FC236}">
                  <a16:creationId xmlns:a16="http://schemas.microsoft.com/office/drawing/2014/main" id="{2ED53023-7EF7-60C4-7E39-1F5BBD82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3255807" y="4497131"/>
              <a:ext cx="3434110" cy="14286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A50EB9F7-5DF4-B8A9-0F10-6ABE1CCB57A1}"/>
              </a:ext>
            </a:extLst>
          </p:cNvPr>
          <p:cNvSpPr txBox="1"/>
          <p:nvPr/>
        </p:nvSpPr>
        <p:spPr>
          <a:xfrm>
            <a:off x="11018795" y="4244572"/>
            <a:ext cx="531750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국가별 특화 의료 자원 할당 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요양 시설 및 의료 기관의 수요 파악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7DEC69CD-E3BE-B97C-23A6-084A885EFE0A}"/>
              </a:ext>
            </a:extLst>
          </p:cNvPr>
          <p:cNvSpPr txBox="1"/>
          <p:nvPr/>
        </p:nvSpPr>
        <p:spPr>
          <a:xfrm>
            <a:off x="7586290" y="4201058"/>
            <a:ext cx="6142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01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9F7B9F36-6A64-1220-3709-826404AC2485}"/>
              </a:ext>
            </a:extLst>
          </p:cNvPr>
          <p:cNvSpPr txBox="1"/>
          <p:nvPr/>
        </p:nvSpPr>
        <p:spPr>
          <a:xfrm>
            <a:off x="2062818" y="3371243"/>
            <a:ext cx="502250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사회적 활용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C4C3D5B3-C582-224C-919F-5D50A7553DD1}"/>
              </a:ext>
            </a:extLst>
          </p:cNvPr>
          <p:cNvGrpSpPr/>
          <p:nvPr/>
        </p:nvGrpSpPr>
        <p:grpSpPr>
          <a:xfrm>
            <a:off x="3522224" y="3974617"/>
            <a:ext cx="3434110" cy="14286"/>
            <a:chOff x="1644438" y="4497131"/>
            <a:chExt cx="3434110" cy="14286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CA1F9B41-0069-9FC6-CBDE-546FC813A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644438" y="4497131"/>
              <a:ext cx="3434110" cy="14286"/>
            </a:xfrm>
            <a:prstGeom prst="rect">
              <a:avLst/>
            </a:prstGeom>
          </p:spPr>
        </p:pic>
      </p:grpSp>
      <p:sp>
        <p:nvSpPr>
          <p:cNvPr id="73" name="Object 73">
            <a:extLst>
              <a:ext uri="{FF2B5EF4-FFF2-40B4-BE49-F238E27FC236}">
                <a16:creationId xmlns:a16="http://schemas.microsoft.com/office/drawing/2014/main" id="{9413C20A-30D8-06E7-2363-7D8679BD6289}"/>
              </a:ext>
            </a:extLst>
          </p:cNvPr>
          <p:cNvSpPr txBox="1"/>
          <p:nvPr/>
        </p:nvSpPr>
        <p:spPr>
          <a:xfrm>
            <a:off x="3380952" y="1379124"/>
            <a:ext cx="1611585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 err="1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기여점</a:t>
            </a:r>
            <a:endParaRPr 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2" name="그룹 1006">
            <a:extLst>
              <a:ext uri="{FF2B5EF4-FFF2-40B4-BE49-F238E27FC236}">
                <a16:creationId xmlns:a16="http://schemas.microsoft.com/office/drawing/2014/main" id="{F2AAE599-E24D-2AD7-748D-A5149F63BB75}"/>
              </a:ext>
            </a:extLst>
          </p:cNvPr>
          <p:cNvGrpSpPr/>
          <p:nvPr/>
        </p:nvGrpSpPr>
        <p:grpSpPr>
          <a:xfrm>
            <a:off x="1738830" y="6342510"/>
            <a:ext cx="6791380" cy="2490209"/>
            <a:chOff x="1314286" y="3680952"/>
            <a:chExt cx="4995238" cy="1902381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97E5057F-4446-F4F6-1B21-57DFFAEC9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286" y="3680952"/>
              <a:ext cx="4995238" cy="1902381"/>
            </a:xfrm>
            <a:prstGeom prst="rect">
              <a:avLst/>
            </a:prstGeom>
          </p:spPr>
        </p:pic>
      </p:grpSp>
      <p:sp>
        <p:nvSpPr>
          <p:cNvPr id="5" name="Object 47">
            <a:extLst>
              <a:ext uri="{FF2B5EF4-FFF2-40B4-BE49-F238E27FC236}">
                <a16:creationId xmlns:a16="http://schemas.microsoft.com/office/drawing/2014/main" id="{012A1FFE-B248-6823-3382-6541AC2D161E}"/>
              </a:ext>
            </a:extLst>
          </p:cNvPr>
          <p:cNvSpPr txBox="1"/>
          <p:nvPr/>
        </p:nvSpPr>
        <p:spPr>
          <a:xfrm>
            <a:off x="7499589" y="7362023"/>
            <a:ext cx="7876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Object 49">
            <a:extLst>
              <a:ext uri="{FF2B5EF4-FFF2-40B4-BE49-F238E27FC236}">
                <a16:creationId xmlns:a16="http://schemas.microsoft.com/office/drawing/2014/main" id="{4E97F85D-C3C8-E1E7-7927-69DDA8F24A3C}"/>
              </a:ext>
            </a:extLst>
          </p:cNvPr>
          <p:cNvSpPr txBox="1"/>
          <p:nvPr/>
        </p:nvSpPr>
        <p:spPr>
          <a:xfrm>
            <a:off x="2226104" y="6555315"/>
            <a:ext cx="502250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24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정책적 활용</a:t>
            </a:r>
            <a:endParaRPr lang="en-US" sz="240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" name="그룹 1013">
            <a:extLst>
              <a:ext uri="{FF2B5EF4-FFF2-40B4-BE49-F238E27FC236}">
                <a16:creationId xmlns:a16="http://schemas.microsoft.com/office/drawing/2014/main" id="{07542E4B-BA77-7505-7E48-CF55446E1DF1}"/>
              </a:ext>
            </a:extLst>
          </p:cNvPr>
          <p:cNvGrpSpPr/>
          <p:nvPr/>
        </p:nvGrpSpPr>
        <p:grpSpPr>
          <a:xfrm>
            <a:off x="3685510" y="7158689"/>
            <a:ext cx="3434110" cy="14286"/>
            <a:chOff x="1644438" y="4497131"/>
            <a:chExt cx="3434110" cy="14286"/>
          </a:xfrm>
        </p:grpSpPr>
        <p:pic>
          <p:nvPicPr>
            <p:cNvPr id="11" name="Object 50">
              <a:extLst>
                <a:ext uri="{FF2B5EF4-FFF2-40B4-BE49-F238E27FC236}">
                  <a16:creationId xmlns:a16="http://schemas.microsoft.com/office/drawing/2014/main" id="{58006237-5317-6B3E-3490-52E155759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644438" y="4497131"/>
              <a:ext cx="3434110" cy="14286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1649D216-EC67-7C0E-3004-41087547CEF7}"/>
              </a:ext>
            </a:extLst>
          </p:cNvPr>
          <p:cNvGrpSpPr/>
          <p:nvPr/>
        </p:nvGrpSpPr>
        <p:grpSpPr>
          <a:xfrm>
            <a:off x="9515354" y="6342509"/>
            <a:ext cx="6791381" cy="2490210"/>
            <a:chOff x="12046283" y="3680952"/>
            <a:chExt cx="4995238" cy="1902381"/>
          </a:xfrm>
        </p:grpSpPr>
        <p:pic>
          <p:nvPicPr>
            <p:cNvPr id="16" name="Object 24">
              <a:extLst>
                <a:ext uri="{FF2B5EF4-FFF2-40B4-BE49-F238E27FC236}">
                  <a16:creationId xmlns:a16="http://schemas.microsoft.com/office/drawing/2014/main" id="{DA3D8166-84DA-8566-11AD-87FEB084A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6283" y="3680952"/>
              <a:ext cx="4995238" cy="1902381"/>
            </a:xfrm>
            <a:prstGeom prst="rect">
              <a:avLst/>
            </a:prstGeom>
          </p:spPr>
        </p:pic>
      </p:grpSp>
      <p:sp>
        <p:nvSpPr>
          <p:cNvPr id="20" name="Object 35">
            <a:extLst>
              <a:ext uri="{FF2B5EF4-FFF2-40B4-BE49-F238E27FC236}">
                <a16:creationId xmlns:a16="http://schemas.microsoft.com/office/drawing/2014/main" id="{7DA71C48-A98A-731F-5499-235DF9DF240F}"/>
              </a:ext>
            </a:extLst>
          </p:cNvPr>
          <p:cNvSpPr txBox="1"/>
          <p:nvPr/>
        </p:nvSpPr>
        <p:spPr>
          <a:xfrm>
            <a:off x="10953481" y="6490000"/>
            <a:ext cx="39574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상업적 활용</a:t>
            </a:r>
            <a:endParaRPr lang="en-US" sz="240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68F12B25-BB82-567B-BA0E-AC3798ECD582}"/>
              </a:ext>
            </a:extLst>
          </p:cNvPr>
          <p:cNvGrpSpPr/>
          <p:nvPr/>
        </p:nvGrpSpPr>
        <p:grpSpPr>
          <a:xfrm>
            <a:off x="11018792" y="7060716"/>
            <a:ext cx="3434110" cy="14286"/>
            <a:chOff x="13255807" y="4497131"/>
            <a:chExt cx="3434110" cy="14286"/>
          </a:xfrm>
        </p:grpSpPr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C15C5371-A676-3575-DA3A-A6AC31513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3255807" y="4497131"/>
              <a:ext cx="3434110" cy="14286"/>
            </a:xfrm>
            <a:prstGeom prst="rect">
              <a:avLst/>
            </a:prstGeom>
          </p:spPr>
        </p:pic>
      </p:grpSp>
      <p:sp>
        <p:nvSpPr>
          <p:cNvPr id="24" name="Object 39">
            <a:extLst>
              <a:ext uri="{FF2B5EF4-FFF2-40B4-BE49-F238E27FC236}">
                <a16:creationId xmlns:a16="http://schemas.microsoft.com/office/drawing/2014/main" id="{8002E4F9-E94E-1FA9-CE6A-8AB4522D877B}"/>
              </a:ext>
            </a:extLst>
          </p:cNvPr>
          <p:cNvSpPr txBox="1"/>
          <p:nvPr/>
        </p:nvSpPr>
        <p:spPr>
          <a:xfrm>
            <a:off x="11018795" y="7395986"/>
            <a:ext cx="518687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고령인을 위한 상품 수요 예측</a:t>
            </a:r>
            <a:endParaRPr lang="en-US" altLang="ko-KR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    (</a:t>
            </a:r>
            <a:r>
              <a:rPr lang="ko-KR" altLang="en-US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지팡이</a:t>
            </a:r>
            <a:r>
              <a:rPr lang="en-US" altLang="ko-KR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보청기 등</a:t>
            </a:r>
            <a:r>
              <a:rPr lang="en-US" altLang="ko-KR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)</a:t>
            </a: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기대수명을</a:t>
            </a:r>
            <a:r>
              <a:rPr lang="en-US" altLang="ko-KR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고려한</a:t>
            </a:r>
            <a:r>
              <a:rPr lang="en-US" altLang="ko-KR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금융</a:t>
            </a:r>
            <a:r>
              <a:rPr lang="en-US" altLang="ko-KR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및 </a:t>
            </a:r>
            <a:r>
              <a:rPr lang="en-US" altLang="ko-KR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보험</a:t>
            </a:r>
            <a:r>
              <a:rPr lang="en-US" altLang="ko-KR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상품</a:t>
            </a:r>
            <a:r>
              <a:rPr lang="en-US" altLang="ko-KR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개발</a:t>
            </a:r>
            <a:r>
              <a:rPr lang="en-US" altLang="ko-KR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endParaRPr lang="ko-KR" altLang="en-US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26" name="Object 33">
            <a:extLst>
              <a:ext uri="{FF2B5EF4-FFF2-40B4-BE49-F238E27FC236}">
                <a16:creationId xmlns:a16="http://schemas.microsoft.com/office/drawing/2014/main" id="{D42D58D8-04D2-CA0A-7CBF-4259B8724D0C}"/>
              </a:ext>
            </a:extLst>
          </p:cNvPr>
          <p:cNvSpPr txBox="1"/>
          <p:nvPr/>
        </p:nvSpPr>
        <p:spPr>
          <a:xfrm>
            <a:off x="9768545" y="7336144"/>
            <a:ext cx="73715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en-US" sz="240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6D9C2-83E2-F839-D324-315CDD982771}"/>
              </a:ext>
            </a:extLst>
          </p:cNvPr>
          <p:cNvSpPr txBox="1"/>
          <p:nvPr/>
        </p:nvSpPr>
        <p:spPr>
          <a:xfrm>
            <a:off x="2355396" y="4196442"/>
            <a:ext cx="52251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도시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계획에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도움</a:t>
            </a:r>
          </a:p>
          <a:p>
            <a:pPr marL="285750" indent="-285750">
              <a:buFont typeface="Calibri"/>
              <a:buChar char="-"/>
            </a:pP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인프라와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주택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, 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교육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시설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등을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계획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</a:p>
          <a:p>
            <a:r>
              <a:rPr 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rPr>
              <a:t>     (예. 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rPr>
              <a:t>노인 편의 시설 증가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rPr>
              <a:t>)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rPr>
              <a:t> 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68862B-9CA3-307C-9541-6EC7D9823359}"/>
              </a:ext>
            </a:extLst>
          </p:cNvPr>
          <p:cNvSpPr txBox="1"/>
          <p:nvPr/>
        </p:nvSpPr>
        <p:spPr>
          <a:xfrm>
            <a:off x="2359477" y="7392761"/>
            <a:ext cx="47679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공공 정책 개발 및 국정 전략 수립</a:t>
            </a:r>
          </a:p>
          <a:p>
            <a:r>
              <a: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rPr>
              <a:t>    </a:t>
            </a:r>
            <a:r>
              <a:rPr lang="ko-KR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rPr>
              <a:t>(분야: 교육, 감염병 관리, 건강, 복지</a:t>
            </a:r>
            <a:r>
              <a: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rPr>
              <a:t> 등</a:t>
            </a:r>
            <a:r>
              <a:rPr lang="en-US" altLang="ko-KR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rPr>
              <a:t>)</a:t>
            </a:r>
            <a:endParaRPr lang="ko-KR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13" name="Object 26">
            <a:extLst>
              <a:ext uri="{FF2B5EF4-FFF2-40B4-BE49-F238E27FC236}">
                <a16:creationId xmlns:a16="http://schemas.microsoft.com/office/drawing/2014/main" id="{98A530BD-DDA3-7E65-6C1B-0D12C05B7EFD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12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32" name="그룹 1009">
            <a:extLst>
              <a:ext uri="{FF2B5EF4-FFF2-40B4-BE49-F238E27FC236}">
                <a16:creationId xmlns:a16="http://schemas.microsoft.com/office/drawing/2014/main" id="{25AECD35-DE8F-5F06-7350-299C0803DCAA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34" name="그룹 1010">
              <a:extLst>
                <a:ext uri="{FF2B5EF4-FFF2-40B4-BE49-F238E27FC236}">
                  <a16:creationId xmlns:a16="http://schemas.microsoft.com/office/drawing/2014/main" id="{E3D0FD86-12BF-688B-9E6A-AEA954C2BB25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38" name="Object 27">
                <a:extLst>
                  <a:ext uri="{FF2B5EF4-FFF2-40B4-BE49-F238E27FC236}">
                    <a16:creationId xmlns:a16="http://schemas.microsoft.com/office/drawing/2014/main" id="{D72C25EE-1B5A-D807-8138-53F8643A4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36" name="Object 30">
              <a:extLst>
                <a:ext uri="{FF2B5EF4-FFF2-40B4-BE49-F238E27FC236}">
                  <a16:creationId xmlns:a16="http://schemas.microsoft.com/office/drawing/2014/main" id="{D9173682-C3DC-D79C-1154-F9DAFA5F24AB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75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g263f9367336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286" y="9535714"/>
            <a:ext cx="15727234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g263f9367336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2531" y="989487"/>
            <a:ext cx="15720653" cy="25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g263f9367336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2531" y="2375077"/>
            <a:ext cx="15720653" cy="25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g263f9367336_1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6655" y="3301445"/>
            <a:ext cx="10334126" cy="116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g263f9367336_1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6655" y="4671213"/>
            <a:ext cx="10334126" cy="116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g263f9367336_1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6655" y="6040981"/>
            <a:ext cx="10334126" cy="1166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g263f9367336_1_0"/>
          <p:cNvSpPr txBox="1"/>
          <p:nvPr/>
        </p:nvSpPr>
        <p:spPr>
          <a:xfrm>
            <a:off x="4220593" y="3525086"/>
            <a:ext cx="1145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/>
                <a:sym typeface="Arial"/>
              </a:rPr>
              <a:t>01</a:t>
            </a:r>
            <a:endParaRPr sz="1600" dirty="0">
              <a:solidFill>
                <a:schemeClr val="dk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Calibri"/>
              <a:sym typeface="Calibri"/>
            </a:endParaRPr>
          </a:p>
        </p:txBody>
      </p:sp>
      <p:sp>
        <p:nvSpPr>
          <p:cNvPr id="1186" name="Google Shape;1186;g263f9367336_1_0"/>
          <p:cNvSpPr txBox="1"/>
          <p:nvPr/>
        </p:nvSpPr>
        <p:spPr>
          <a:xfrm>
            <a:off x="5629696" y="3815706"/>
            <a:ext cx="2359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</a:rPr>
              <a:t>데이터 한계</a:t>
            </a:r>
          </a:p>
        </p:txBody>
      </p:sp>
      <p:sp>
        <p:nvSpPr>
          <p:cNvPr id="1187" name="Google Shape;1187;g263f9367336_1_0"/>
          <p:cNvSpPr txBox="1"/>
          <p:nvPr/>
        </p:nvSpPr>
        <p:spPr>
          <a:xfrm>
            <a:off x="8266137" y="3889874"/>
            <a:ext cx="734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rPr>
              <a:t>데이터 불균형 및, 최신 데이터 부족</a:t>
            </a:r>
            <a:endParaRPr lang="en-US" altLang="ko-KR" dirty="0">
              <a:solidFill>
                <a:schemeClr val="dk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/>
            </a:endParaRPr>
          </a:p>
        </p:txBody>
      </p:sp>
      <p:sp>
        <p:nvSpPr>
          <p:cNvPr id="1188" name="Google Shape;1188;g263f9367336_1_0"/>
          <p:cNvSpPr txBox="1"/>
          <p:nvPr/>
        </p:nvSpPr>
        <p:spPr>
          <a:xfrm>
            <a:off x="4220593" y="4893705"/>
            <a:ext cx="1145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/>
                <a:sym typeface="Arial"/>
              </a:rPr>
              <a:t>02</a:t>
            </a:r>
            <a:endParaRPr sz="1600">
              <a:solidFill>
                <a:schemeClr val="dk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Calibri"/>
              <a:sym typeface="Calibri"/>
            </a:endParaRPr>
          </a:p>
        </p:txBody>
      </p:sp>
      <p:sp>
        <p:nvSpPr>
          <p:cNvPr id="1189" name="Google Shape;1189;g263f9367336_1_0"/>
          <p:cNvSpPr txBox="1"/>
          <p:nvPr/>
        </p:nvSpPr>
        <p:spPr>
          <a:xfrm>
            <a:off x="5629697" y="5204739"/>
            <a:ext cx="30070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</a:rPr>
              <a:t>모델 다양성 한계</a:t>
            </a:r>
          </a:p>
        </p:txBody>
      </p:sp>
      <p:sp>
        <p:nvSpPr>
          <p:cNvPr id="1190" name="Google Shape;1190;g263f9367336_1_0"/>
          <p:cNvSpPr txBox="1"/>
          <p:nvPr/>
        </p:nvSpPr>
        <p:spPr>
          <a:xfrm>
            <a:off x="8266137" y="5254539"/>
            <a:ext cx="734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/>
              </a:rPr>
              <a:t>변수 선택, 모델링 과정에서 일부 모델만 사용</a:t>
            </a:r>
          </a:p>
        </p:txBody>
      </p:sp>
      <p:sp>
        <p:nvSpPr>
          <p:cNvPr id="1191" name="Google Shape;1191;g263f9367336_1_0"/>
          <p:cNvSpPr txBox="1"/>
          <p:nvPr/>
        </p:nvSpPr>
        <p:spPr>
          <a:xfrm>
            <a:off x="4220593" y="6255152"/>
            <a:ext cx="1145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Arial"/>
                <a:sym typeface="Arial"/>
              </a:rPr>
              <a:t>03</a:t>
            </a:r>
            <a:endParaRPr sz="1600">
              <a:solidFill>
                <a:schemeClr val="dk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Calibri"/>
              <a:sym typeface="Calibri"/>
            </a:endParaRPr>
          </a:p>
        </p:txBody>
      </p:sp>
      <p:sp>
        <p:nvSpPr>
          <p:cNvPr id="1192" name="Google Shape;1192;g263f9367336_1_0"/>
          <p:cNvSpPr txBox="1"/>
          <p:nvPr/>
        </p:nvSpPr>
        <p:spPr>
          <a:xfrm>
            <a:off x="5629696" y="6511145"/>
            <a:ext cx="25525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400" dirty="0">
                <a:solidFill>
                  <a:schemeClr val="dk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</a:rPr>
              <a:t>윤리적 특성 고려</a:t>
            </a:r>
            <a:endParaRPr lang="en-US" sz="2400" dirty="0">
              <a:solidFill>
                <a:schemeClr val="dk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/>
            </a:endParaRPr>
          </a:p>
        </p:txBody>
      </p:sp>
      <p:sp>
        <p:nvSpPr>
          <p:cNvPr id="1193" name="Google Shape;1193;g263f9367336_1_0"/>
          <p:cNvSpPr txBox="1"/>
          <p:nvPr/>
        </p:nvSpPr>
        <p:spPr>
          <a:xfrm>
            <a:off x="8266137" y="6619204"/>
            <a:ext cx="734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특정 국가에 편견을 가지거나 차별을 일으키지 않도록 주의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pic>
        <p:nvPicPr>
          <p:cNvPr id="1194" name="Google Shape;1194;g263f9367336_1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53639" y="7776909"/>
            <a:ext cx="10107144" cy="87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g263f9367336_1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9183362" y="4682651"/>
            <a:ext cx="625325" cy="17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g263f9367336_1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9183362" y="6052419"/>
            <a:ext cx="625325" cy="17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g263f9367336_1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9160273" y="7445276"/>
            <a:ext cx="671502" cy="176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g263f9367336_1_0"/>
          <p:cNvSpPr txBox="1"/>
          <p:nvPr/>
        </p:nvSpPr>
        <p:spPr>
          <a:xfrm>
            <a:off x="4109768" y="8039463"/>
            <a:ext cx="10767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최신의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,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다른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영향을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미칠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수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있는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요소들을</a:t>
            </a:r>
            <a:r>
              <a:rPr 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고려하여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다양한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모델에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rPr>
              <a:t>적용</a:t>
            </a:r>
            <a:endParaRPr lang="ko-KR" dirty="0" err="1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07" name="Google Shape;1207;g263f9367336_1_0"/>
          <p:cNvSpPr txBox="1"/>
          <p:nvPr/>
        </p:nvSpPr>
        <p:spPr>
          <a:xfrm>
            <a:off x="3380952" y="1379124"/>
            <a:ext cx="15605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4400" b="1" dirty="0">
                <a:solidFill>
                  <a:schemeClr val="dk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</a:rPr>
              <a:t>한계 및 향후 계획</a:t>
            </a:r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0CC16035-C287-C8E5-D8F6-9A2D0F7503BD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13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1" name="그룹 1009">
            <a:extLst>
              <a:ext uri="{FF2B5EF4-FFF2-40B4-BE49-F238E27FC236}">
                <a16:creationId xmlns:a16="http://schemas.microsoft.com/office/drawing/2014/main" id="{B9AC252E-ED02-3C20-FEA9-C4C04AABEF99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12" name="그룹 1010">
              <a:extLst>
                <a:ext uri="{FF2B5EF4-FFF2-40B4-BE49-F238E27FC236}">
                  <a16:creationId xmlns:a16="http://schemas.microsoft.com/office/drawing/2014/main" id="{DAA6E989-F0FD-B621-8FC4-FAC817376863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14" name="Object 27">
                <a:extLst>
                  <a:ext uri="{FF2B5EF4-FFF2-40B4-BE49-F238E27FC236}">
                    <a16:creationId xmlns:a16="http://schemas.microsoft.com/office/drawing/2014/main" id="{B115E10F-A49B-E242-0A91-25007D082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13" name="Object 30">
              <a:extLst>
                <a:ext uri="{FF2B5EF4-FFF2-40B4-BE49-F238E27FC236}">
                  <a16:creationId xmlns:a16="http://schemas.microsoft.com/office/drawing/2014/main" id="{DE69196A-7387-D95B-CC47-7339929A46AA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34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2531" y="3671549"/>
            <a:ext cx="3657467" cy="4966546"/>
            <a:chOff x="1282531" y="3671549"/>
            <a:chExt cx="3657467" cy="49665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531" y="3671549"/>
              <a:ext cx="3657467" cy="49665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03593" y="3671549"/>
            <a:ext cx="3657467" cy="4966546"/>
            <a:chOff x="5303593" y="3671549"/>
            <a:chExt cx="3657467" cy="4966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3593" y="3671549"/>
              <a:ext cx="3657467" cy="49665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4654" y="3671549"/>
            <a:ext cx="3657467" cy="4966546"/>
            <a:chOff x="9324654" y="3671549"/>
            <a:chExt cx="3657467" cy="49665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4654" y="3671549"/>
              <a:ext cx="3657467" cy="49665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45716" y="3671549"/>
            <a:ext cx="3657467" cy="4966546"/>
            <a:chOff x="13345716" y="3671549"/>
            <a:chExt cx="3657467" cy="49665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5716" y="3671549"/>
              <a:ext cx="3657467" cy="49665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380952" y="1369600"/>
            <a:ext cx="1373594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목차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294111" y="3903659"/>
            <a:ext cx="8882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01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17561" y="3906038"/>
            <a:ext cx="8882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02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340828" y="3898895"/>
            <a:ext cx="8882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03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368723" y="3898895"/>
            <a:ext cx="8882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04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10255" y="4906968"/>
            <a:ext cx="294139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000" b="1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주제 및 배경</a:t>
            </a:r>
            <a:endParaRPr lang="ko-KR" altLang="en-US" sz="30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17458" y="6192405"/>
            <a:ext cx="235910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주제</a:t>
            </a:r>
            <a:r>
              <a: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 </a:t>
            </a:r>
            <a:r>
              <a:rPr lang="ko-KR" alt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및</a:t>
            </a:r>
            <a:r>
              <a: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 </a:t>
            </a:r>
            <a:r>
              <a:rPr lang="ko-KR" alt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배경</a:t>
            </a:r>
            <a:r>
              <a: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 </a:t>
            </a:r>
            <a:r>
              <a:rPr lang="ko-KR" alt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소개</a:t>
            </a:r>
            <a:endParaRPr lang="en-US" altLang="ko-KR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ko-KR" alt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데이터</a:t>
            </a:r>
            <a:r>
              <a: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 </a:t>
            </a:r>
            <a:r>
              <a:rPr lang="ko-KR" alt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소개</a:t>
            </a:r>
            <a:endParaRPr lang="en-US" altLang="ko-KR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ko-KR" alt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컬럼 소개</a:t>
            </a:r>
            <a:endParaRPr lang="en-US" altLang="ko-KR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75829" y="4906968"/>
            <a:ext cx="294139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0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전처리</a:t>
            </a:r>
            <a:r>
              <a:rPr lang="en-US" sz="30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 </a:t>
            </a:r>
            <a:r>
              <a:rPr lang="ko-KR" altLang="en-US" sz="30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및</a:t>
            </a:r>
          </a:p>
          <a:p>
            <a:r>
              <a:rPr lang="ko-KR" altLang="en-US" sz="30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차원축소</a:t>
            </a:r>
            <a:endParaRPr lang="en-US" sz="30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57752" y="6192405"/>
            <a:ext cx="21876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Pretendard Light" pitchFamily="34" charset="0"/>
              </a:rPr>
              <a:t>전처리</a:t>
            </a:r>
            <a:r>
              <a:rPr lang="en-US" dirty="0">
                <a:solidFill>
                  <a:srgbClr val="000000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Pretendard Light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Pretendard Light" pitchFamily="34" charset="0"/>
              </a:rPr>
              <a:t>및</a:t>
            </a:r>
            <a:r>
              <a:rPr lang="en-US" dirty="0">
                <a:solidFill>
                  <a:srgbClr val="000000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Pretendard Light" pitchFamily="34" charset="0"/>
              </a:rPr>
              <a:t> EDA</a:t>
            </a:r>
            <a:endParaRPr lang="ko-KR" altLang="en-US" dirty="0">
              <a:solidFill>
                <a:srgbClr val="000000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Pretendard Light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Pretendard Light" pitchFamily="34" charset="0"/>
              </a:rPr>
              <a:t>차원</a:t>
            </a:r>
            <a:r>
              <a:rPr lang="en-US" dirty="0">
                <a:solidFill>
                  <a:srgbClr val="000000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Pretendard Light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Pretendard Light" pitchFamily="34" charset="0"/>
              </a:rPr>
              <a:t>축소</a:t>
            </a:r>
            <a:endParaRPr lang="en-US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93791" y="4906968"/>
            <a:ext cx="294139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000" b="1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모델링</a:t>
            </a:r>
            <a:endParaRPr lang="en-US" altLang="ko-KR" sz="30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075714" y="6192405"/>
            <a:ext cx="222137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학습모델</a:t>
            </a:r>
            <a:r>
              <a: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ko-KR" alt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구축</a:t>
            </a:r>
            <a:endParaRPr lang="en-US" altLang="ko-KR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en-US" altLang="ko-KR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- Linear Regression</a:t>
            </a:r>
          </a:p>
          <a:p>
            <a:r>
              <a:rPr lang="en-US" altLang="ko-KR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- SVR</a:t>
            </a:r>
          </a:p>
          <a:p>
            <a:r>
              <a:rPr lang="en-US" altLang="ko-KR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- KNN </a:t>
            </a:r>
            <a:endParaRPr lang="ko-KR" altLang="en-US" sz="16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ko-KR" alt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최적화, 결과 시각화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3998363" y="4906968"/>
            <a:ext cx="294139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0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기여점</a:t>
            </a:r>
            <a:r>
              <a:rPr lang="en-US" sz="30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30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및</a:t>
            </a:r>
            <a:r>
              <a:rPr lang="en-US" sz="30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30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한계</a:t>
            </a:r>
            <a:endParaRPr lang="en-US" sz="30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080286" y="6192405"/>
            <a:ext cx="20902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기여점</a:t>
            </a:r>
            <a:endParaRPr lang="en-US" altLang="ko-KR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ko-KR" alt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한계 및 향후 계획</a:t>
            </a:r>
          </a:p>
        </p:txBody>
      </p:sp>
      <p:sp>
        <p:nvSpPr>
          <p:cNvPr id="25" name="Object 32">
            <a:extLst>
              <a:ext uri="{FF2B5EF4-FFF2-40B4-BE49-F238E27FC236}">
                <a16:creationId xmlns:a16="http://schemas.microsoft.com/office/drawing/2014/main" id="{69E3A8CE-AADA-7F0F-BA8F-AF8631B4A734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Light" pitchFamily="34" charset="0"/>
              </a:rPr>
              <a:t>00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8" name="그룹 1009">
            <a:extLst>
              <a:ext uri="{FF2B5EF4-FFF2-40B4-BE49-F238E27FC236}">
                <a16:creationId xmlns:a16="http://schemas.microsoft.com/office/drawing/2014/main" id="{B2020653-5403-E9A2-9BFA-206E5687C407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10" name="그룹 1010">
              <a:extLst>
                <a:ext uri="{FF2B5EF4-FFF2-40B4-BE49-F238E27FC236}">
                  <a16:creationId xmlns:a16="http://schemas.microsoft.com/office/drawing/2014/main" id="{18672C27-6C24-5241-0053-D25052BB8A83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13" name="Object 27">
                <a:extLst>
                  <a:ext uri="{FF2B5EF4-FFF2-40B4-BE49-F238E27FC236}">
                    <a16:creationId xmlns:a16="http://schemas.microsoft.com/office/drawing/2014/main" id="{7EAF4E86-192A-C7E1-CC72-0FD4408C3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11" name="Object 30">
              <a:extLst>
                <a:ext uri="{FF2B5EF4-FFF2-40B4-BE49-F238E27FC236}">
                  <a16:creationId xmlns:a16="http://schemas.microsoft.com/office/drawing/2014/main" id="{57A38DF7-DAEC-9917-470C-77B7E46806F3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2359" y="7660714"/>
            <a:ext cx="4363548" cy="731349"/>
            <a:chOff x="12602359" y="7660714"/>
            <a:chExt cx="4363548" cy="7313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974610" y="7660714"/>
              <a:ext cx="3580952" cy="731349"/>
              <a:chOff x="12974610" y="7660714"/>
              <a:chExt cx="3580952" cy="73134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974610" y="7660714"/>
                <a:ext cx="3580952" cy="731349"/>
              </a:xfrm>
              <a:prstGeom prst="rect">
                <a:avLst/>
              </a:prstGeom>
            </p:spPr>
          </p:pic>
        </p:grpSp>
        <p:sp>
          <p:nvSpPr>
            <p:cNvPr id="6" name="Object 6"/>
            <p:cNvSpPr txBox="1"/>
            <p:nvPr/>
          </p:nvSpPr>
          <p:spPr>
            <a:xfrm>
              <a:off x="12602359" y="7866105"/>
              <a:ext cx="4363548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900" dirty="0" err="1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Pretendard Light" pitchFamily="34" charset="0"/>
                </a:rPr>
                <a:t>데마법사</a:t>
              </a:r>
              <a:endParaRPr 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404996" y="3767927"/>
            <a:ext cx="1019906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sz="9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감사합니다</a:t>
            </a:r>
            <a:r>
              <a:rPr lang="en-US" altLang="ko-KR" sz="9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</a:t>
            </a:r>
            <a:endParaRPr lang="en-US" sz="96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74032" y="6085714"/>
            <a:ext cx="1201587" cy="1201587"/>
            <a:chOff x="1474032" y="6085714"/>
            <a:chExt cx="1201587" cy="12015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032" y="6085714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50222" y="2713492"/>
            <a:ext cx="1201587" cy="1201587"/>
            <a:chOff x="4950222" y="2713492"/>
            <a:chExt cx="1201587" cy="12015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0222" y="2713492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56042" y="2713492"/>
            <a:ext cx="1201587" cy="1201587"/>
            <a:chOff x="6856042" y="2713492"/>
            <a:chExt cx="1201587" cy="12015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6042" y="2713492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6042" y="4406878"/>
            <a:ext cx="1201587" cy="1201587"/>
            <a:chOff x="6856042" y="4406878"/>
            <a:chExt cx="1201587" cy="12015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6042" y="4406878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50222" y="5850794"/>
            <a:ext cx="1201587" cy="1201587"/>
            <a:chOff x="4950222" y="5850794"/>
            <a:chExt cx="1201587" cy="12015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0222" y="5850794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48106" y="7287302"/>
            <a:ext cx="1201587" cy="1201587"/>
            <a:chOff x="3248106" y="7287302"/>
            <a:chExt cx="1201587" cy="12015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8106" y="7287302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00487" y="4562434"/>
            <a:ext cx="1328571" cy="400794"/>
            <a:chOff x="3200487" y="4562434"/>
            <a:chExt cx="1328571" cy="4007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487" y="4562434"/>
              <a:ext cx="1328571" cy="4007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5249" y="6295635"/>
            <a:ext cx="1328571" cy="400794"/>
            <a:chOff x="6805249" y="6295635"/>
            <a:chExt cx="1328571" cy="4007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5249" y="6295635"/>
              <a:ext cx="1328571" cy="4007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99428" y="3269048"/>
            <a:ext cx="766138" cy="107021"/>
            <a:chOff x="6099428" y="3269048"/>
            <a:chExt cx="766138" cy="1070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9428" y="3269048"/>
              <a:ext cx="766138" cy="1070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84542" y="4139876"/>
            <a:ext cx="556085" cy="107021"/>
            <a:chOff x="7184542" y="4139876"/>
            <a:chExt cx="556085" cy="1070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184542" y="4139876"/>
              <a:ext cx="556085" cy="1070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38984" y="7217984"/>
            <a:ext cx="1266534" cy="107021"/>
            <a:chOff x="6838984" y="7217984"/>
            <a:chExt cx="1266534" cy="1070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838984" y="7217984"/>
              <a:ext cx="1266534" cy="1070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818659" y="3313688"/>
            <a:ext cx="1131563" cy="1286312"/>
            <a:chOff x="3818659" y="3313688"/>
            <a:chExt cx="1131563" cy="128631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8659" y="3313688"/>
              <a:ext cx="1131563" cy="12863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18659" y="4919688"/>
            <a:ext cx="1131563" cy="1531899"/>
            <a:chOff x="3818659" y="4919688"/>
            <a:chExt cx="1131563" cy="15318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8659" y="4919688"/>
              <a:ext cx="1131563" cy="15318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94992" y="7405881"/>
            <a:ext cx="900265" cy="107021"/>
            <a:chOff x="5094992" y="7405881"/>
            <a:chExt cx="900265" cy="10702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094992" y="7405881"/>
              <a:ext cx="900265" cy="1070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384441" y="7847741"/>
            <a:ext cx="3072395" cy="107021"/>
            <a:chOff x="4384441" y="7847741"/>
            <a:chExt cx="3072395" cy="1070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4441" y="7847741"/>
              <a:ext cx="3072395" cy="1070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825450" y="7417629"/>
            <a:ext cx="529582" cy="107021"/>
            <a:chOff x="1825450" y="7417629"/>
            <a:chExt cx="529582" cy="10702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825450" y="7417629"/>
              <a:ext cx="529582" cy="1070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97841" y="7687698"/>
            <a:ext cx="1328571" cy="400794"/>
            <a:chOff x="1397841" y="7687698"/>
            <a:chExt cx="1328571" cy="40079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7841" y="7687698"/>
              <a:ext cx="1328571" cy="40079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18891" y="7888095"/>
            <a:ext cx="537378" cy="14286"/>
            <a:chOff x="2718891" y="7888095"/>
            <a:chExt cx="537378" cy="1428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8891" y="7888095"/>
              <a:ext cx="537378" cy="142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276382" y="3002161"/>
            <a:ext cx="549267" cy="549143"/>
            <a:chOff x="5276382" y="3002161"/>
            <a:chExt cx="549267" cy="5491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76382" y="3002161"/>
              <a:ext cx="549267" cy="5491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198630" y="3028061"/>
            <a:ext cx="516411" cy="516392"/>
            <a:chOff x="7198630" y="3028061"/>
            <a:chExt cx="516411" cy="51639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98630" y="3028061"/>
              <a:ext cx="516411" cy="51639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191237" y="4738879"/>
            <a:ext cx="537546" cy="537586"/>
            <a:chOff x="7191237" y="4738879"/>
            <a:chExt cx="537546" cy="53758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91237" y="4738879"/>
              <a:ext cx="537546" cy="53758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273815" y="6167127"/>
            <a:ext cx="568931" cy="568920"/>
            <a:chOff x="5273815" y="6167127"/>
            <a:chExt cx="568931" cy="56892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73815" y="6167127"/>
              <a:ext cx="568931" cy="56892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576449" y="7616083"/>
            <a:ext cx="563947" cy="524977"/>
            <a:chOff x="3576449" y="7616083"/>
            <a:chExt cx="563947" cy="52497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76449" y="7616083"/>
              <a:ext cx="563947" cy="52497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778793" y="6328224"/>
            <a:ext cx="602824" cy="678472"/>
            <a:chOff x="1778793" y="6328224"/>
            <a:chExt cx="602824" cy="67847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78793" y="6328224"/>
              <a:ext cx="602824" cy="678472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3138606" y="4648215"/>
            <a:ext cx="143963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2023-2</a:t>
            </a:r>
            <a:endParaRPr lang="en-US" sz="110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399592" y="6386070"/>
            <a:ext cx="215258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MAGICIAN</a:t>
            </a:r>
            <a:endParaRPr lang="ko-KR" altLang="en-US" sz="110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222569" y="7760610"/>
            <a:ext cx="170451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DATA</a:t>
            </a:r>
          </a:p>
        </p:txBody>
      </p:sp>
      <p:grpSp>
        <p:nvGrpSpPr>
          <p:cNvPr id="1027" name="그룹 1027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20" name="그룹 1009">
            <a:extLst>
              <a:ext uri="{FF2B5EF4-FFF2-40B4-BE49-F238E27FC236}">
                <a16:creationId xmlns:a16="http://schemas.microsoft.com/office/drawing/2014/main" id="{A452E85D-41A4-3E37-A86F-FC8188FD8535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22" name="그룹 1010">
              <a:extLst>
                <a:ext uri="{FF2B5EF4-FFF2-40B4-BE49-F238E27FC236}">
                  <a16:creationId xmlns:a16="http://schemas.microsoft.com/office/drawing/2014/main" id="{304A3139-8FF3-275F-F54B-E91D2E4A3B2D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25" name="Object 27">
                <a:extLst>
                  <a:ext uri="{FF2B5EF4-FFF2-40B4-BE49-F238E27FC236}">
                    <a16:creationId xmlns:a16="http://schemas.microsoft.com/office/drawing/2014/main" id="{B2D3CE54-6EB8-F9FA-9697-620A481B1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23" name="Object 30">
              <a:extLst>
                <a:ext uri="{FF2B5EF4-FFF2-40B4-BE49-F238E27FC236}">
                  <a16:creationId xmlns:a16="http://schemas.microsoft.com/office/drawing/2014/main" id="{5B55E5D1-644D-D003-F869-528813F5391C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3DD">
            <a:alpha val="50000"/>
          </a:srgbClr>
        </a:solidFill>
        <a:effectLst/>
      </p:bgPr>
    </p:bg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2531" y="989487"/>
            <a:ext cx="15720651" cy="25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4286" y="9535714"/>
            <a:ext cx="15727236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53"/>
          <p:cNvSpPr txBox="1"/>
          <p:nvPr/>
        </p:nvSpPr>
        <p:spPr>
          <a:xfrm>
            <a:off x="3715423" y="4873901"/>
            <a:ext cx="1085715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별첨 [</a:t>
            </a:r>
            <a:r>
              <a:rPr lang="ko-KR" altLang="en-US" sz="5400" dirty="0" err="1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Appendix</a:t>
            </a:r>
            <a:r>
              <a:rPr lang="ko-KR" altLang="en-US" sz="540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/>
                <a:sym typeface="Arial"/>
              </a:rPr>
              <a:t>]</a:t>
            </a:r>
            <a:endParaRPr sz="5400" dirty="0">
              <a:solidFill>
                <a:schemeClr val="dk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Calibri"/>
              <a:sym typeface="Calibri"/>
            </a:endParaRPr>
          </a:p>
        </p:txBody>
      </p:sp>
      <p:grpSp>
        <p:nvGrpSpPr>
          <p:cNvPr id="6" name="그룹 1009">
            <a:extLst>
              <a:ext uri="{FF2B5EF4-FFF2-40B4-BE49-F238E27FC236}">
                <a16:creationId xmlns:a16="http://schemas.microsoft.com/office/drawing/2014/main" id="{FDE04436-2686-EA85-DB51-5137129C44F4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7" name="그룹 1010">
              <a:extLst>
                <a:ext uri="{FF2B5EF4-FFF2-40B4-BE49-F238E27FC236}">
                  <a16:creationId xmlns:a16="http://schemas.microsoft.com/office/drawing/2014/main" id="{604694DC-4A9F-C780-218A-C61C0C4DDB47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9" name="Object 27">
                <a:extLst>
                  <a:ext uri="{FF2B5EF4-FFF2-40B4-BE49-F238E27FC236}">
                    <a16:creationId xmlns:a16="http://schemas.microsoft.com/office/drawing/2014/main" id="{38F4299C-4D10-1921-24BA-78DECD40D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8" name="Object 30">
              <a:extLst>
                <a:ext uri="{FF2B5EF4-FFF2-40B4-BE49-F238E27FC236}">
                  <a16:creationId xmlns:a16="http://schemas.microsoft.com/office/drawing/2014/main" id="{9D77FCAF-D2D4-57DD-734C-CB8B4CF3FF17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  <a:cs typeface="Pretendard Medium" pitchFamily="34" charset="0"/>
                </a:rPr>
                <a:t>MIRICOMPANY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004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1D5BAA-745E-3DEC-658B-62E71B98B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AF58B33-0FB2-311A-4DB9-11E2B163840A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863447C1-58A2-1BE6-C523-1E8E3741C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F528103-5065-48D7-3414-BD83F1B16206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978BBAE1-3B5C-983B-F922-8BBB68A49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D88EBA1-7373-4B4A-5720-659AF19E3AB0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8739FA0F-171C-FF7B-21B2-DB52D8A02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2" name="Object 32">
            <a:extLst>
              <a:ext uri="{FF2B5EF4-FFF2-40B4-BE49-F238E27FC236}">
                <a16:creationId xmlns:a16="http://schemas.microsoft.com/office/drawing/2014/main" id="{8FB0D181-5D3D-DEA8-B1D4-6086F0256CA4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485D26A-C0E5-EBFD-6A35-F98419CC0D60}"/>
              </a:ext>
            </a:extLst>
          </p:cNvPr>
          <p:cNvSpPr txBox="1"/>
          <p:nvPr/>
        </p:nvSpPr>
        <p:spPr>
          <a:xfrm>
            <a:off x="3380952" y="1379124"/>
            <a:ext cx="111228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수행 계획 및 일정</a:t>
            </a: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3DF2A1-F4AC-250A-B091-0E03F6E9BC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2" r="783" b="51440"/>
          <a:stretch/>
        </p:blipFill>
        <p:spPr>
          <a:xfrm>
            <a:off x="2429678" y="4121311"/>
            <a:ext cx="6514805" cy="336379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72EDB0-C85E-9D74-88E7-DAFAF7FBEFEB}"/>
              </a:ext>
            </a:extLst>
          </p:cNvPr>
          <p:cNvSpPr txBox="1"/>
          <p:nvPr/>
        </p:nvSpPr>
        <p:spPr>
          <a:xfrm>
            <a:off x="2423432" y="7937047"/>
            <a:ext cx="10744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수행 계획 </a:t>
            </a:r>
            <a:r>
              <a:rPr 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노션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페이지: https://woondy00.notion.site/4636d17b7b9a4a1cb99f271f9d8f170f?pvs=4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609329B-534E-AD8C-1C0D-478B7359FB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2" t="48752" r="783" b="384"/>
          <a:stretch/>
        </p:blipFill>
        <p:spPr>
          <a:xfrm>
            <a:off x="9643278" y="4121311"/>
            <a:ext cx="6210005" cy="336372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1385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84462-4397-3F8B-423D-8504A8C43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E034DF18-A5B0-61F0-4D7E-D035005F1BF2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6BF177E-7E06-5E1C-0132-FB6128F86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5D2FACF8-8AAB-84A6-B416-E10154F72419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B3580C2C-4919-6E9A-F465-F95205B3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C7869CDF-78F1-3DBD-D4BF-786C0D212E7C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9F2933E5-C75E-8415-4151-265D4F2C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61BB03A9-6E2C-1B50-1EAD-4C1895316ECD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다중선형회귀</a:t>
            </a:r>
            <a:r>
              <a:rPr lang="en-US" altLang="ko-KR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sz="36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Multi</a:t>
            </a:r>
            <a:r>
              <a:rPr lang="ko-KR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 </a:t>
            </a:r>
            <a:r>
              <a:rPr lang="ko-KR" sz="36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Linear</a:t>
            </a:r>
            <a:r>
              <a:rPr lang="ko-KR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 </a:t>
            </a:r>
            <a:r>
              <a:rPr lang="ko-KR" sz="36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Regression</a:t>
            </a:r>
            <a:r>
              <a:rPr lang="en-US" altLang="ko-KR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endParaRPr lang="ko-KR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C11CE17-0F0E-82EA-1CBD-A16AC298D6D8}"/>
              </a:ext>
            </a:extLst>
          </p:cNvPr>
          <p:cNvGrpSpPr/>
          <p:nvPr/>
        </p:nvGrpSpPr>
        <p:grpSpPr>
          <a:xfrm>
            <a:off x="950675" y="2997140"/>
            <a:ext cx="5587243" cy="6177019"/>
            <a:chOff x="785575" y="3115154"/>
            <a:chExt cx="5587243" cy="6177019"/>
          </a:xfrm>
        </p:grpSpPr>
        <p:pic>
          <p:nvPicPr>
            <p:cNvPr id="16" name="그림 15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150C605E-2204-08EB-0627-A3177D683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6073" y="8405797"/>
              <a:ext cx="3448822" cy="42091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19" name="그림 18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9FFF3C25-4DBB-5A18-625F-C4E641A0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5575" y="8879544"/>
              <a:ext cx="5587243" cy="412629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4" name="그림 3" descr="텍스트, 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E3297148-E958-7EB6-5DF3-C291BE31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9026" y="3603234"/>
              <a:ext cx="5500344" cy="452335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70403C-7C43-FCF6-BAA3-FF96F49A6C78}"/>
                </a:ext>
              </a:extLst>
            </p:cNvPr>
            <p:cNvSpPr txBox="1"/>
            <p:nvPr/>
          </p:nvSpPr>
          <p:spPr>
            <a:xfrm>
              <a:off x="1592134" y="3115154"/>
              <a:ext cx="397412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lt"/>
                </a:rPr>
                <a:t>1. </a:t>
              </a:r>
              <a:r>
                <a:rPr lang="ko-KR" altLang="en-US" sz="2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lt"/>
                </a:rPr>
                <a:t>변수 선택 전 </a:t>
              </a:r>
              <a:r>
                <a:rPr lang="ko-KR" altLang="en-US" sz="24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lt"/>
                </a:rPr>
                <a:t>라쏘</a:t>
              </a:r>
              <a:r>
                <a:rPr lang="ko-KR" altLang="en-US" sz="2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lt"/>
                </a:rPr>
                <a:t> 결과</a:t>
              </a:r>
              <a:endPara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BFA76F-E8C5-7256-1720-109FA68F0611}"/>
              </a:ext>
            </a:extLst>
          </p:cNvPr>
          <p:cNvGrpSpPr/>
          <p:nvPr/>
        </p:nvGrpSpPr>
        <p:grpSpPr>
          <a:xfrm>
            <a:off x="6873795" y="2982174"/>
            <a:ext cx="5494446" cy="6197325"/>
            <a:chOff x="6763578" y="2602436"/>
            <a:chExt cx="5494446" cy="619732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506A9F-1403-072C-C5EF-05CF88AA9665}"/>
                </a:ext>
              </a:extLst>
            </p:cNvPr>
            <p:cNvGrpSpPr/>
            <p:nvPr/>
          </p:nvGrpSpPr>
          <p:grpSpPr>
            <a:xfrm>
              <a:off x="6938256" y="7921240"/>
              <a:ext cx="5145087" cy="878521"/>
              <a:chOff x="6081713" y="8096872"/>
              <a:chExt cx="6001579" cy="1024766"/>
            </a:xfrm>
          </p:grpSpPr>
          <p:pic>
            <p:nvPicPr>
              <p:cNvPr id="22" name="그림 21" descr="텍스트, 스크린샷, 폰트, 라인이(가) 표시된 사진&#10;&#10;자동 생성된 설명">
                <a:extLst>
                  <a:ext uri="{FF2B5EF4-FFF2-40B4-BE49-F238E27FC236}">
                    <a16:creationId xmlns:a16="http://schemas.microsoft.com/office/drawing/2014/main" id="{D5D3CC70-6B38-D976-9928-7EBB6F128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81713" y="8096872"/>
                <a:ext cx="4037358" cy="454302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24" name="그림 23" descr="텍스트, 스크린샷, 폰트, 라인이(가) 표시된 사진&#10;&#10;자동 생성된 설명">
                <a:extLst>
                  <a:ext uri="{FF2B5EF4-FFF2-40B4-BE49-F238E27FC236}">
                    <a16:creationId xmlns:a16="http://schemas.microsoft.com/office/drawing/2014/main" id="{60EDC511-3179-B92D-D673-BCBC1ED40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53188" y="8619711"/>
                <a:ext cx="5630104" cy="501927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B03CE08-F647-B860-88DE-3F9D04D08C5E}"/>
                </a:ext>
              </a:extLst>
            </p:cNvPr>
            <p:cNvGrpSpPr/>
            <p:nvPr/>
          </p:nvGrpSpPr>
          <p:grpSpPr>
            <a:xfrm>
              <a:off x="6763578" y="2602436"/>
              <a:ext cx="5494446" cy="5028155"/>
              <a:chOff x="6763578" y="2602436"/>
              <a:chExt cx="5494446" cy="5028155"/>
            </a:xfrm>
          </p:grpSpPr>
          <p:pic>
            <p:nvPicPr>
              <p:cNvPr id="8" name="그림 7" descr="텍스트, 스크린샷, 도표이(가) 표시된 사진&#10;&#10;자동 생성된 설명">
                <a:extLst>
                  <a:ext uri="{FF2B5EF4-FFF2-40B4-BE49-F238E27FC236}">
                    <a16:creationId xmlns:a16="http://schemas.microsoft.com/office/drawing/2014/main" id="{8F4199C5-9E8C-2DFF-254F-FC5605482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63578" y="3119448"/>
                <a:ext cx="5494446" cy="4511143"/>
              </a:xfrm>
              <a:prstGeom prst="rect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DF62C1-B7C5-8F02-0604-A04A9D441F18}"/>
                  </a:ext>
                </a:extLst>
              </p:cNvPr>
              <p:cNvSpPr txBox="1"/>
              <p:nvPr/>
            </p:nvSpPr>
            <p:spPr>
              <a:xfrm>
                <a:off x="7523739" y="2602436"/>
                <a:ext cx="3974123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lt"/>
                  </a:rPr>
                  <a:t>2. </a:t>
                </a:r>
                <a:r>
                  <a:rPr lang="ko-KR" altLang="en-US" sz="24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lt"/>
                  </a:rPr>
                  <a:t>변수 선택 전 </a:t>
                </a:r>
                <a:r>
                  <a:rPr lang="ko-KR" altLang="en-US" sz="2400" dirty="0" err="1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lt"/>
                  </a:rPr>
                  <a:t>릿지</a:t>
                </a:r>
                <a:r>
                  <a:rPr lang="ko-KR" altLang="en-US" sz="24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lt"/>
                  </a:rPr>
                  <a:t> 결과</a:t>
                </a:r>
                <a:endParaRPr lang="ko-KR" altLang="en-US" sz="2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Calibri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535BE86-A911-8FE9-A029-482B9196A301}"/>
              </a:ext>
            </a:extLst>
          </p:cNvPr>
          <p:cNvGrpSpPr/>
          <p:nvPr/>
        </p:nvGrpSpPr>
        <p:grpSpPr>
          <a:xfrm>
            <a:off x="12704117" y="2997036"/>
            <a:ext cx="4963408" cy="5992683"/>
            <a:chOff x="12539017" y="3115050"/>
            <a:chExt cx="4963408" cy="599268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BED5AA9-6686-CDDA-F3C8-5E94A5B590FC}"/>
                </a:ext>
              </a:extLst>
            </p:cNvPr>
            <p:cNvGrpSpPr/>
            <p:nvPr/>
          </p:nvGrpSpPr>
          <p:grpSpPr>
            <a:xfrm>
              <a:off x="12862787" y="8302399"/>
              <a:ext cx="4639638" cy="805334"/>
              <a:chOff x="11652182" y="8044691"/>
              <a:chExt cx="6612421" cy="1147763"/>
            </a:xfrm>
          </p:grpSpPr>
          <p:pic>
            <p:nvPicPr>
              <p:cNvPr id="28" name="그림 27" descr="텍스트, 스크린샷, 폰트, 라인이(가) 표시된 사진&#10;&#10;자동 생성된 설명">
                <a:extLst>
                  <a:ext uri="{FF2B5EF4-FFF2-40B4-BE49-F238E27FC236}">
                    <a16:creationId xmlns:a16="http://schemas.microsoft.com/office/drawing/2014/main" id="{69BE4204-1C98-6C51-9A59-562E54CA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54534" y="8044691"/>
                <a:ext cx="4132194" cy="591793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pic>
            <p:nvPicPr>
              <p:cNvPr id="31" name="그림 30" descr="텍스트, 스크린샷, 폰트, 라인이(가) 표시된 사진&#10;&#10;자동 생성된 설명">
                <a:extLst>
                  <a:ext uri="{FF2B5EF4-FFF2-40B4-BE49-F238E27FC236}">
                    <a16:creationId xmlns:a16="http://schemas.microsoft.com/office/drawing/2014/main" id="{441BAEF0-F5EE-B10B-C08E-1EFB7B8B6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52182" y="8747677"/>
                <a:ext cx="6612421" cy="444777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</p:grpSp>
        <p:pic>
          <p:nvPicPr>
            <p:cNvPr id="12" name="그림 11" descr="텍스트, 스크린샷, 도표, 라인이(가) 표시된 사진&#10;&#10;자동 생성된 설명">
              <a:extLst>
                <a:ext uri="{FF2B5EF4-FFF2-40B4-BE49-F238E27FC236}">
                  <a16:creationId xmlns:a16="http://schemas.microsoft.com/office/drawing/2014/main" id="{EF33C6AF-FF4F-AA1E-7A2E-F22E3E0CE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539017" y="3632921"/>
              <a:ext cx="4956644" cy="4493664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CF75C5-AE86-4E90-7F83-A5BA99908CB0}"/>
                </a:ext>
              </a:extLst>
            </p:cNvPr>
            <p:cNvSpPr txBox="1"/>
            <p:nvPr/>
          </p:nvSpPr>
          <p:spPr>
            <a:xfrm>
              <a:off x="12817324" y="3115050"/>
              <a:ext cx="4628541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lt"/>
                </a:rPr>
                <a:t>3. </a:t>
              </a:r>
              <a:r>
                <a:rPr lang="ko-KR" altLang="en-US" sz="2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lt"/>
                </a:rPr>
                <a:t>변수 선택 전 </a:t>
              </a:r>
              <a:r>
                <a:rPr lang="ko-KR" altLang="en-US" sz="24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lt"/>
                </a:rPr>
                <a:t>엘라스틱넷</a:t>
              </a:r>
              <a:r>
                <a:rPr lang="ko-KR" altLang="en-US" sz="2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lt"/>
                </a:rPr>
                <a:t> 결과</a:t>
              </a:r>
              <a:endPara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endParaRPr>
            </a:p>
          </p:txBody>
        </p:sp>
      </p:grpSp>
      <p:sp>
        <p:nvSpPr>
          <p:cNvPr id="9" name="Object 32">
            <a:extLst>
              <a:ext uri="{FF2B5EF4-FFF2-40B4-BE49-F238E27FC236}">
                <a16:creationId xmlns:a16="http://schemas.microsoft.com/office/drawing/2014/main" id="{E0A76FA1-13C9-4F42-AD87-B4B7708F2F35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846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BBED5-B580-8619-E9A2-17FA55CA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167A3F41-E8AF-F35A-BCB5-F16D120FBF26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739BEFC-D02B-7DC5-0C8C-FED355F2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CA96A04-B29E-627E-A7E8-005C64BD29A7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6505D2E1-89C1-BC91-B3BD-8ABAEC973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47C55074-E31D-629F-772C-0B685F0D4FAE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8305A541-7F25-B903-7298-1F75D48CF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DA72BEC7-9054-C21E-DD62-24965ABA1084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EDA</a:t>
            </a:r>
          </a:p>
        </p:txBody>
      </p:sp>
      <p:pic>
        <p:nvPicPr>
          <p:cNvPr id="2" name="그림 1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FDFA0776-D0A1-6512-4DA2-A75317FC03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8" t="6389" r="221" b="278"/>
          <a:stretch/>
        </p:blipFill>
        <p:spPr>
          <a:xfrm>
            <a:off x="1955413" y="3938166"/>
            <a:ext cx="4836939" cy="370758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11FE0DB-7020-6FCB-64F1-88E1B4E9F7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4" t="4900" r="52000" b="55717"/>
          <a:stretch/>
        </p:blipFill>
        <p:spPr>
          <a:xfrm>
            <a:off x="7668384" y="3940615"/>
            <a:ext cx="4259313" cy="369447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39B14810-9A25-6D2B-52F7-4F938A5314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091" t="4727" r="1273" b="55818"/>
          <a:stretch/>
        </p:blipFill>
        <p:spPr>
          <a:xfrm>
            <a:off x="12083809" y="3940615"/>
            <a:ext cx="4321944" cy="370064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69815A-5E4F-ED33-2B04-7F76A3BBF1C5}"/>
              </a:ext>
            </a:extLst>
          </p:cNvPr>
          <p:cNvSpPr txBox="1"/>
          <p:nvPr/>
        </p:nvSpPr>
        <p:spPr>
          <a:xfrm>
            <a:off x="2386383" y="7754643"/>
            <a:ext cx="397412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기대 수명 분포 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20812-4CE7-0FCA-F59B-3EECF38496D5}"/>
              </a:ext>
            </a:extLst>
          </p:cNvPr>
          <p:cNvSpPr txBox="1"/>
          <p:nvPr/>
        </p:nvSpPr>
        <p:spPr>
          <a:xfrm>
            <a:off x="10042916" y="7754642"/>
            <a:ext cx="397412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상관관계 매트릭스</a:t>
            </a:r>
          </a:p>
        </p:txBody>
      </p:sp>
      <p:sp>
        <p:nvSpPr>
          <p:cNvPr id="12" name="Object 32">
            <a:extLst>
              <a:ext uri="{FF2B5EF4-FFF2-40B4-BE49-F238E27FC236}">
                <a16:creationId xmlns:a16="http://schemas.microsoft.com/office/drawing/2014/main" id="{A7EAFDCA-3D3C-C5A4-E1ED-0F12431C1FFD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97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AF294-85B0-1576-3E2D-C954AB19B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675B4399-C61C-0646-E77C-C3F805B47B55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3E464483-968F-1144-1477-F67EAD26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D501B263-8242-9B96-B721-820491BE4C65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0DB497EA-F920-AADC-655D-AF81A4863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0952DBA2-3F16-FC14-09FF-040DA69DE921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5865A3F3-C5D1-D4C9-11AB-176226DD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2CFEAEF0-96BE-F020-AE33-C478FB900641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EDA</a:t>
            </a:r>
          </a:p>
        </p:txBody>
      </p:sp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B9877A3A-3F9E-5B10-DA93-D4E0291CC6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29" r="-619" b="69"/>
          <a:stretch/>
        </p:blipFill>
        <p:spPr>
          <a:xfrm>
            <a:off x="3768614" y="3608027"/>
            <a:ext cx="10806602" cy="538310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Object 31">
            <a:extLst>
              <a:ext uri="{FF2B5EF4-FFF2-40B4-BE49-F238E27FC236}">
                <a16:creationId xmlns:a16="http://schemas.microsoft.com/office/drawing/2014/main" id="{E805D6E2-5B36-8C2A-0AC4-57B530F66799}"/>
              </a:ext>
            </a:extLst>
          </p:cNvPr>
          <p:cNvSpPr txBox="1"/>
          <p:nvPr/>
        </p:nvSpPr>
        <p:spPr>
          <a:xfrm>
            <a:off x="1456224" y="3028981"/>
            <a:ext cx="94276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상관관계가 0.5 이상인 경우 </a:t>
            </a:r>
            <a:r>
              <a:rPr lang="ko-KR" altLang="en-US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lt"/>
              </a:rPr>
              <a:t>S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lt"/>
              </a:rPr>
              <a:t>catter</a:t>
            </a:r>
            <a:r>
              <a:rPr 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lt"/>
              </a:rPr>
              <a:t> </a:t>
            </a:r>
            <a:r>
              <a:rPr 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lt"/>
              </a:rPr>
              <a:t>Plot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lt"/>
              </a:rPr>
              <a:t> - 개발도상국과 선진국 구분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</p:txBody>
      </p:sp>
      <p:sp>
        <p:nvSpPr>
          <p:cNvPr id="9" name="Object 32">
            <a:extLst>
              <a:ext uri="{FF2B5EF4-FFF2-40B4-BE49-F238E27FC236}">
                <a16:creationId xmlns:a16="http://schemas.microsoft.com/office/drawing/2014/main" id="{80BD3510-A202-48A2-8F64-220D9C18AFF1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23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EB1D00-328B-56C2-BD0E-E9BEA3FC4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911D981-9808-A33B-9608-E2D5F7E93CCE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CC4B528-A47A-714C-600F-4AFCC7BBF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F274CABC-2401-C71A-3CB1-B5F187498BBA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CCDB17C5-1DF0-EBF3-4F53-DAD48EE4C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9C95336-4598-F550-0CEA-ED560FF6AA17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CB40C0E5-B513-78C7-FA2F-9E79F7580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B30194E3-1A38-C832-1BF3-9DE6A74B87D3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EDA</a:t>
            </a:r>
          </a:p>
        </p:txBody>
      </p:sp>
      <p:sp>
        <p:nvSpPr>
          <p:cNvPr id="5" name="Object 31">
            <a:extLst>
              <a:ext uri="{FF2B5EF4-FFF2-40B4-BE49-F238E27FC236}">
                <a16:creationId xmlns:a16="http://schemas.microsoft.com/office/drawing/2014/main" id="{CBBD0027-1711-BEEB-BB06-3F74D2E974BE}"/>
              </a:ext>
            </a:extLst>
          </p:cNvPr>
          <p:cNvSpPr txBox="1"/>
          <p:nvPr/>
        </p:nvSpPr>
        <p:spPr>
          <a:xfrm>
            <a:off x="1456224" y="3028981"/>
            <a:ext cx="782314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Jointplot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(</a:t>
            </a:r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산점도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+ </a:t>
            </a:r>
            <a:r>
              <a:rPr lang="en-US" alt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분포도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)</a:t>
            </a:r>
            <a:endParaRPr lang="ko-KR" sz="240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 descr="텍스트, 그림, 스케치, 도표이(가) 표시된 사진&#10;&#10;자동 생성된 설명">
            <a:extLst>
              <a:ext uri="{FF2B5EF4-FFF2-40B4-BE49-F238E27FC236}">
                <a16:creationId xmlns:a16="http://schemas.microsoft.com/office/drawing/2014/main" id="{BF536905-C929-4061-C8FC-95E72CF23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09"/>
          <a:stretch/>
        </p:blipFill>
        <p:spPr>
          <a:xfrm>
            <a:off x="4741697" y="3609929"/>
            <a:ext cx="9081902" cy="538849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9" name="Object 32">
            <a:extLst>
              <a:ext uri="{FF2B5EF4-FFF2-40B4-BE49-F238E27FC236}">
                <a16:creationId xmlns:a16="http://schemas.microsoft.com/office/drawing/2014/main" id="{D4AD453F-0A81-907F-86BB-2550EAF06C48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114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55C497-9225-A798-3B47-DA9E78B4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96B45F-14A3-3143-A165-2BE03BC4605D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E6CD6B8-E92F-8A3B-7E08-D1856963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4A48500D-3704-1396-9257-D58C003AD7A7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6FD14D1E-7ACD-59F4-81C6-309486A1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8F56A2DD-1760-7991-B390-5ED323737B38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7BE61280-FFCF-F601-1DD3-B36BF3B1E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5" name="Object 31">
            <a:extLst>
              <a:ext uri="{FF2B5EF4-FFF2-40B4-BE49-F238E27FC236}">
                <a16:creationId xmlns:a16="http://schemas.microsoft.com/office/drawing/2014/main" id="{E2F73409-4483-3247-63F1-89AF06E4BB79}"/>
              </a:ext>
            </a:extLst>
          </p:cNvPr>
          <p:cNvSpPr txBox="1"/>
          <p:nvPr/>
        </p:nvSpPr>
        <p:spPr>
          <a:xfrm>
            <a:off x="1456224" y="3028981"/>
            <a:ext cx="782314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밀도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plot (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산점도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+ 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분포도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)</a:t>
            </a:r>
            <a:endParaRPr 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 descr="텍스트, 그림, 스케치, 도표이(가) 표시된 사진&#10;&#10;자동 생성된 설명">
            <a:extLst>
              <a:ext uri="{FF2B5EF4-FFF2-40B4-BE49-F238E27FC236}">
                <a16:creationId xmlns:a16="http://schemas.microsoft.com/office/drawing/2014/main" id="{890A683C-F34A-AD9A-4620-DA7E3C2A5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09"/>
          <a:stretch/>
        </p:blipFill>
        <p:spPr>
          <a:xfrm>
            <a:off x="4741697" y="3609929"/>
            <a:ext cx="9081902" cy="538849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그림 5" descr="텍스트, 도표이(가) 표시된 사진&#10;&#10;자동 생성된 설명">
            <a:extLst>
              <a:ext uri="{FF2B5EF4-FFF2-40B4-BE49-F238E27FC236}">
                <a16:creationId xmlns:a16="http://schemas.microsoft.com/office/drawing/2014/main" id="{4BE38A36-58FC-8B9E-8DD1-73B47989DE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39" r="182"/>
          <a:stretch/>
        </p:blipFill>
        <p:spPr>
          <a:xfrm>
            <a:off x="3533825" y="3611978"/>
            <a:ext cx="11222855" cy="538849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Object 39">
            <a:extLst>
              <a:ext uri="{FF2B5EF4-FFF2-40B4-BE49-F238E27FC236}">
                <a16:creationId xmlns:a16="http://schemas.microsoft.com/office/drawing/2014/main" id="{20598988-3663-2BE5-68D0-B05F3D371DFA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EDA</a:t>
            </a:r>
          </a:p>
        </p:txBody>
      </p:sp>
      <p:sp>
        <p:nvSpPr>
          <p:cNvPr id="11" name="Object 32">
            <a:extLst>
              <a:ext uri="{FF2B5EF4-FFF2-40B4-BE49-F238E27FC236}">
                <a16:creationId xmlns:a16="http://schemas.microsoft.com/office/drawing/2014/main" id="{881B1C9C-090B-26BA-EEC6-FD41F31B1FB1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63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44624-41F0-C89F-1557-26A8A258E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D42E706-1D72-30D3-E8D9-C18743A57A33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9E514F9-39C6-BE48-5AC7-D938E2D39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81F4E1E-1DC1-0198-A198-017DE00A250A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AB470274-34B6-F694-35EE-F6C526106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654265F2-BB15-4888-B687-56D001A05762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755E531C-27FB-0147-F993-5AA161E53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5" name="Object 31">
            <a:extLst>
              <a:ext uri="{FF2B5EF4-FFF2-40B4-BE49-F238E27FC236}">
                <a16:creationId xmlns:a16="http://schemas.microsoft.com/office/drawing/2014/main" id="{4019AF2B-A973-33EB-58F3-33DBEE3058BD}"/>
              </a:ext>
            </a:extLst>
          </p:cNvPr>
          <p:cNvSpPr txBox="1"/>
          <p:nvPr/>
        </p:nvSpPr>
        <p:spPr>
          <a:xfrm>
            <a:off x="1456224" y="3028981"/>
            <a:ext cx="782314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Pairplot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7" name="그림 6" descr="텍스트, 도표이(가) 표시된 사진&#10;&#10;자동 생성된 설명">
            <a:extLst>
              <a:ext uri="{FF2B5EF4-FFF2-40B4-BE49-F238E27FC236}">
                <a16:creationId xmlns:a16="http://schemas.microsoft.com/office/drawing/2014/main" id="{838BA872-4048-FF66-3343-38912B42FA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27" r="-238"/>
          <a:stretch/>
        </p:blipFill>
        <p:spPr>
          <a:xfrm>
            <a:off x="5840246" y="2856260"/>
            <a:ext cx="6616508" cy="648160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9" name="Object 39">
            <a:extLst>
              <a:ext uri="{FF2B5EF4-FFF2-40B4-BE49-F238E27FC236}">
                <a16:creationId xmlns:a16="http://schemas.microsoft.com/office/drawing/2014/main" id="{44C14E4A-8CCF-65BF-D6CA-958D96637745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EDA</a:t>
            </a:r>
          </a:p>
        </p:txBody>
      </p:sp>
      <p:sp>
        <p:nvSpPr>
          <p:cNvPr id="10" name="Object 32">
            <a:extLst>
              <a:ext uri="{FF2B5EF4-FFF2-40B4-BE49-F238E27FC236}">
                <a16:creationId xmlns:a16="http://schemas.microsoft.com/office/drawing/2014/main" id="{8E115ED6-97CD-C4A6-8E64-AE1679BAA94E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717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82CD0-B47B-3691-B131-E4509E267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02CBE7ED-30CF-72EE-18C0-A97916A84E19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7468E3C-0322-2B01-5DFB-2F88BF93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A8A36FA-63BF-464A-63E2-11D32B14EE96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909A00AF-ECC6-5941-0C67-E5EEF8B3D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CBADEC98-52E5-733A-C0E4-0FA7727B49BB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F1CA0B64-8262-49CF-E285-7147C5143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2" name="그림 1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F4980DF0-AC2C-02E6-CFA8-09890019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749" y="3825164"/>
            <a:ext cx="6843302" cy="360138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A9B51432-6FF2-82EB-82C7-451817BB2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747" y="3821082"/>
            <a:ext cx="6833736" cy="358157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E52530-1588-653B-91DD-9027B88A1408}"/>
              </a:ext>
            </a:extLst>
          </p:cNvPr>
          <p:cNvSpPr txBox="1"/>
          <p:nvPr/>
        </p:nvSpPr>
        <p:spPr>
          <a:xfrm>
            <a:off x="10484069" y="9077168"/>
            <a:ext cx="656185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https://public.tableau.com/app/profile/woondy.lim/viz/_17010577242320/6?publish=yes</a:t>
            </a:r>
          </a:p>
        </p:txBody>
      </p:sp>
      <p:sp>
        <p:nvSpPr>
          <p:cNvPr id="6" name="Object 31">
            <a:extLst>
              <a:ext uri="{FF2B5EF4-FFF2-40B4-BE49-F238E27FC236}">
                <a16:creationId xmlns:a16="http://schemas.microsoft.com/office/drawing/2014/main" id="{68419CA7-0E9A-F7A4-0F84-E4459E95547C}"/>
              </a:ext>
            </a:extLst>
          </p:cNvPr>
          <p:cNvSpPr txBox="1"/>
          <p:nvPr/>
        </p:nvSpPr>
        <p:spPr>
          <a:xfrm>
            <a:off x="3475660" y="7599748"/>
            <a:ext cx="412918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선진국과 개발도상국의 인구 평균 비교</a:t>
            </a: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7C6EAF1D-61C8-7508-2204-3D04BB9B59E9}"/>
              </a:ext>
            </a:extLst>
          </p:cNvPr>
          <p:cNvSpPr txBox="1"/>
          <p:nvPr/>
        </p:nvSpPr>
        <p:spPr>
          <a:xfrm>
            <a:off x="10905159" y="7599748"/>
            <a:ext cx="412918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선진국과 개발도상국의 기대수명 비교</a:t>
            </a:r>
          </a:p>
        </p:txBody>
      </p:sp>
      <p:sp>
        <p:nvSpPr>
          <p:cNvPr id="13" name="Object 39">
            <a:extLst>
              <a:ext uri="{FF2B5EF4-FFF2-40B4-BE49-F238E27FC236}">
                <a16:creationId xmlns:a16="http://schemas.microsoft.com/office/drawing/2014/main" id="{A0E05CAE-76F9-CAF0-F62D-DB782130A352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EDA</a:t>
            </a:r>
          </a:p>
        </p:txBody>
      </p:sp>
      <p:sp>
        <p:nvSpPr>
          <p:cNvPr id="14" name="Object 31">
            <a:extLst>
              <a:ext uri="{FF2B5EF4-FFF2-40B4-BE49-F238E27FC236}">
                <a16:creationId xmlns:a16="http://schemas.microsoft.com/office/drawing/2014/main" id="{B8EC9EBD-71AA-9EA6-9DBA-B6A3FFF6AA81}"/>
              </a:ext>
            </a:extLst>
          </p:cNvPr>
          <p:cNvSpPr txBox="1"/>
          <p:nvPr/>
        </p:nvSpPr>
        <p:spPr>
          <a:xfrm>
            <a:off x="1382843" y="2866762"/>
            <a:ext cx="668886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시각화 툴 </a:t>
            </a:r>
            <a:r>
              <a:rPr lang="ko-KR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Tableau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사용</a:t>
            </a:r>
          </a:p>
        </p:txBody>
      </p:sp>
      <p:sp>
        <p:nvSpPr>
          <p:cNvPr id="7" name="Object 32">
            <a:extLst>
              <a:ext uri="{FF2B5EF4-FFF2-40B4-BE49-F238E27FC236}">
                <a16:creationId xmlns:a16="http://schemas.microsoft.com/office/drawing/2014/main" id="{2A7FD0FA-9536-8E87-486D-93D3D1FD97D2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96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Light" pitchFamily="34" charset="0"/>
              </a:rPr>
              <a:t>01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80952" y="1379124"/>
            <a:ext cx="111228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주제</a:t>
            </a:r>
            <a:r>
              <a:rPr lang="en-US" sz="4400" b="1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4400" b="1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및</a:t>
            </a:r>
            <a:r>
              <a:rPr lang="en-US" sz="4400" b="1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4400" b="1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배경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135546" y="7942219"/>
            <a:ext cx="2212300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 err="1">
                <a:solidFill>
                  <a:srgbClr val="000000"/>
                </a:solidFill>
                <a:latin typeface="나눔스퀘어 네오 Light" panose="00000400000000000000" pitchFamily="2" charset="-127"/>
                <a:cs typeface="Pretendard Light" pitchFamily="34" charset="0"/>
              </a:rPr>
              <a:t>핵심</a:t>
            </a:r>
            <a:r>
              <a:rPr lang="en-US" sz="1700" dirty="0">
                <a:solidFill>
                  <a:srgbClr val="000000"/>
                </a:solidFill>
                <a:latin typeface="나눔스퀘어 네오 Light" panose="00000400000000000000" pitchFamily="2" charset="-127"/>
                <a:cs typeface="Pretendard Light" pitchFamily="34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나눔스퀘어 네오 Light" panose="00000400000000000000" pitchFamily="2" charset="-127"/>
                <a:cs typeface="Pretendard Light" pitchFamily="34" charset="0"/>
              </a:rPr>
              <a:t>키워드</a:t>
            </a:r>
            <a:r>
              <a:rPr lang="en-US" sz="1700" dirty="0">
                <a:solidFill>
                  <a:srgbClr val="000000"/>
                </a:solidFill>
                <a:latin typeface="나눔스퀘어 네오 Light" panose="00000400000000000000" pitchFamily="2" charset="-127"/>
                <a:cs typeface="Pretendard Light" pitchFamily="34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나눔스퀘어 네오 Light" panose="00000400000000000000" pitchFamily="2" charset="-127"/>
                <a:cs typeface="Pretendard Light" pitchFamily="34" charset="0"/>
              </a:rPr>
              <a:t>입력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8827613" y="7942219"/>
            <a:ext cx="4014286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 err="1">
                <a:solidFill>
                  <a:srgbClr val="000000"/>
                </a:solidFill>
                <a:latin typeface="나눔스퀘어 네오 Light" panose="00000400000000000000" pitchFamily="2" charset="-127"/>
                <a:cs typeface="Pretendard Light" pitchFamily="34" charset="0"/>
              </a:rPr>
              <a:t>간략한</a:t>
            </a:r>
            <a:r>
              <a:rPr lang="en-US" sz="1700" dirty="0">
                <a:solidFill>
                  <a:srgbClr val="000000"/>
                </a:solidFill>
                <a:latin typeface="나눔스퀘어 네오 Light" panose="00000400000000000000" pitchFamily="2" charset="-127"/>
                <a:cs typeface="Pretendard Light" pitchFamily="34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나눔스퀘어 네오 Light" panose="00000400000000000000" pitchFamily="2" charset="-127"/>
                <a:cs typeface="Pretendard Light" pitchFamily="34" charset="0"/>
              </a:rPr>
              <a:t>설명을</a:t>
            </a:r>
            <a:r>
              <a:rPr lang="en-US" sz="1700" dirty="0">
                <a:solidFill>
                  <a:srgbClr val="000000"/>
                </a:solidFill>
                <a:latin typeface="나눔스퀘어 네오 Light" panose="00000400000000000000" pitchFamily="2" charset="-127"/>
                <a:cs typeface="Pretendard Light" pitchFamily="34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나눔스퀘어 네오 Light" panose="00000400000000000000" pitchFamily="2" charset="-127"/>
                <a:cs typeface="Pretendard Light" pitchFamily="34" charset="0"/>
              </a:rPr>
              <a:t>입력해주세요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B454B9-E634-45FF-62C6-D3A38D356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106" y="3114416"/>
            <a:ext cx="9930165" cy="2319976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2A300C-CE0E-62FE-D920-FADDAB6CD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358" y="6872910"/>
            <a:ext cx="11882837" cy="23920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FCC58D-7A65-78D3-C60C-91A1D27BE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154" y="5613439"/>
            <a:ext cx="10749693" cy="229848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54F3CC-DAB1-A698-1447-2686444FC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2796" y="4927580"/>
            <a:ext cx="9091448" cy="685859"/>
          </a:xfrm>
          <a:prstGeom prst="rect">
            <a:avLst/>
          </a:prstGeom>
          <a:ln>
            <a:solidFill>
              <a:srgbClr val="4472C4"/>
            </a:solidFill>
          </a:ln>
        </p:spPr>
      </p:pic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F0A96982-FED4-4389-F611-1D5A14DC29EF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15" name="그룹 1010">
              <a:extLst>
                <a:ext uri="{FF2B5EF4-FFF2-40B4-BE49-F238E27FC236}">
                  <a16:creationId xmlns:a16="http://schemas.microsoft.com/office/drawing/2014/main" id="{A34DDE49-5CE3-6741-084B-C860D0B08DDF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18" name="Object 27">
                <a:extLst>
                  <a:ext uri="{FF2B5EF4-FFF2-40B4-BE49-F238E27FC236}">
                    <a16:creationId xmlns:a16="http://schemas.microsoft.com/office/drawing/2014/main" id="{5F28D854-5C77-3657-0C50-2EAFEE1D0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17" name="Object 30">
              <a:extLst>
                <a:ext uri="{FF2B5EF4-FFF2-40B4-BE49-F238E27FC236}">
                  <a16:creationId xmlns:a16="http://schemas.microsoft.com/office/drawing/2014/main" id="{68C60D8F-E009-935A-A4CD-2B6A0DD362DC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1F6D0-429D-FD84-76B8-29DA4DC10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CC7354C-FEA8-F033-4A61-4BBBD204364C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FFB2147A-98FC-CAE0-6860-6B1ACD3AA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17981AC2-15F7-B8C5-2F2E-38180DA5AD3F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CA8B5370-29D2-F022-62B6-CD9E8B1DB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B13C6670-4099-0660-F87F-CC5F48CACCE2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24E64D0D-A77C-1C56-0BC3-71E99D2E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646237-3CFC-19C4-D16A-52EBD0C859F2}"/>
              </a:ext>
            </a:extLst>
          </p:cNvPr>
          <p:cNvSpPr txBox="1"/>
          <p:nvPr/>
        </p:nvSpPr>
        <p:spPr>
          <a:xfrm>
            <a:off x="10755434" y="9077168"/>
            <a:ext cx="629048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https://public.tableau.com/app/profile/woondy.lim/viz/_17010577242320/6?publish=yes</a:t>
            </a:r>
          </a:p>
        </p:txBody>
      </p:sp>
      <p:sp>
        <p:nvSpPr>
          <p:cNvPr id="6" name="Object 31">
            <a:extLst>
              <a:ext uri="{FF2B5EF4-FFF2-40B4-BE49-F238E27FC236}">
                <a16:creationId xmlns:a16="http://schemas.microsoft.com/office/drawing/2014/main" id="{F2CBEB7C-EDE5-99F6-76D6-946071B64B8F}"/>
              </a:ext>
            </a:extLst>
          </p:cNvPr>
          <p:cNvSpPr txBox="1"/>
          <p:nvPr/>
        </p:nvSpPr>
        <p:spPr>
          <a:xfrm>
            <a:off x="3475660" y="7599748"/>
            <a:ext cx="412918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선진국과 개발도상국 시각화</a:t>
            </a:r>
          </a:p>
        </p:txBody>
      </p:sp>
      <p:pic>
        <p:nvPicPr>
          <p:cNvPr id="12" name="그림 11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4BF7D3F-0D37-8A0B-6A26-C9F235B41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997" y="3632260"/>
            <a:ext cx="6209271" cy="376598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4" name="그림 13" descr="스크린샷, 도표, 폰트, 그래픽이(가) 표시된 사진&#10;&#10;자동 생성된 설명">
            <a:extLst>
              <a:ext uri="{FF2B5EF4-FFF2-40B4-BE49-F238E27FC236}">
                <a16:creationId xmlns:a16="http://schemas.microsoft.com/office/drawing/2014/main" id="{78FE5CA9-7E10-9780-FC35-764251BB75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28" t="7819" r="1246" b="5350"/>
          <a:stretch/>
        </p:blipFill>
        <p:spPr>
          <a:xfrm>
            <a:off x="10581817" y="3632035"/>
            <a:ext cx="4760935" cy="377416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Object 39">
            <a:extLst>
              <a:ext uri="{FF2B5EF4-FFF2-40B4-BE49-F238E27FC236}">
                <a16:creationId xmlns:a16="http://schemas.microsoft.com/office/drawing/2014/main" id="{5A3E1EC0-8661-2B32-2C12-C2801A3EE373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EDA</a:t>
            </a: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880AD897-7640-0384-39CF-73379BCF45ED}"/>
              </a:ext>
            </a:extLst>
          </p:cNvPr>
          <p:cNvSpPr txBox="1"/>
          <p:nvPr/>
        </p:nvSpPr>
        <p:spPr>
          <a:xfrm>
            <a:off x="1382843" y="2866762"/>
            <a:ext cx="668886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시각화 툴 </a:t>
            </a:r>
            <a:r>
              <a:rPr lang="ko-KR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Tableau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사용</a:t>
            </a:r>
          </a:p>
        </p:txBody>
      </p:sp>
      <p:sp>
        <p:nvSpPr>
          <p:cNvPr id="7" name="Object 32">
            <a:extLst>
              <a:ext uri="{FF2B5EF4-FFF2-40B4-BE49-F238E27FC236}">
                <a16:creationId xmlns:a16="http://schemas.microsoft.com/office/drawing/2014/main" id="{40E7BAFE-FE4C-5CCC-15E4-F6D4101D8361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034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130FE-B71C-55DF-9A63-7ECCB550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E0893C5-AB7A-21F6-D594-C10E0F922498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F7E684-2C26-962F-2303-5D4FC068F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087E987D-46E9-DE6E-C239-95B31CB2F8C0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9C84C7D4-DB7E-A285-AC8F-39DB87747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B11F144-02DD-F48A-BF61-F2BEEA891AE7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C0096FAE-422D-5E8F-4A87-5D080BF25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9991FF-2FCD-0BC7-C284-14C00EC7571A}"/>
              </a:ext>
            </a:extLst>
          </p:cNvPr>
          <p:cNvSpPr txBox="1"/>
          <p:nvPr/>
        </p:nvSpPr>
        <p:spPr>
          <a:xfrm>
            <a:off x="10755434" y="9077168"/>
            <a:ext cx="62904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맑은 고딕"/>
                <a:ea typeface="맑은 고딕"/>
              </a:rPr>
              <a:t>https://public.tableau.com/app/profile/woondy.lim/viz/_17010577242320/6?publish=yes</a:t>
            </a:r>
          </a:p>
          <a:p>
            <a:endParaRPr lang="en-US" altLang="ko-KR" sz="1200">
              <a:latin typeface="맑은 고딕"/>
              <a:ea typeface="맑은 고딕"/>
            </a:endParaRPr>
          </a:p>
        </p:txBody>
      </p:sp>
      <p:sp>
        <p:nvSpPr>
          <p:cNvPr id="6" name="Object 31">
            <a:extLst>
              <a:ext uri="{FF2B5EF4-FFF2-40B4-BE49-F238E27FC236}">
                <a16:creationId xmlns:a16="http://schemas.microsoft.com/office/drawing/2014/main" id="{4596F565-CA05-1F5B-CF3F-CEDBD369E23E}"/>
              </a:ext>
            </a:extLst>
          </p:cNvPr>
          <p:cNvSpPr txBox="1"/>
          <p:nvPr/>
        </p:nvSpPr>
        <p:spPr>
          <a:xfrm>
            <a:off x="3475660" y="7599748"/>
            <a:ext cx="412918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선진국과 개발도상국 GDP 시각화</a:t>
            </a:r>
          </a:p>
        </p:txBody>
      </p:sp>
      <p:pic>
        <p:nvPicPr>
          <p:cNvPr id="12" name="그림 11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3EB59E02-9A8A-D60D-1126-899272F7C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997" y="3632260"/>
            <a:ext cx="6209271" cy="3765981"/>
          </a:xfrm>
          <a:prstGeom prst="rect">
            <a:avLst/>
          </a:prstGeom>
        </p:spPr>
      </p:pic>
      <p:pic>
        <p:nvPicPr>
          <p:cNvPr id="4" name="그림 3" descr="텍스트, 지도, 아틀라스이(가) 표시된 사진&#10;&#10;자동 생성된 설명">
            <a:extLst>
              <a:ext uri="{FF2B5EF4-FFF2-40B4-BE49-F238E27FC236}">
                <a16:creationId xmlns:a16="http://schemas.microsoft.com/office/drawing/2014/main" id="{3F5CB620-DBEA-1156-38F1-73018D115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665" y="3627483"/>
            <a:ext cx="7038622" cy="376439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그림 8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A6CF83E1-A035-EEFB-FC59-44BA44C9E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4586" y="3627147"/>
            <a:ext cx="6959304" cy="377172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Object 31">
            <a:extLst>
              <a:ext uri="{FF2B5EF4-FFF2-40B4-BE49-F238E27FC236}">
                <a16:creationId xmlns:a16="http://schemas.microsoft.com/office/drawing/2014/main" id="{39FF437C-94C6-F398-9D3B-AD76146A1A8C}"/>
              </a:ext>
            </a:extLst>
          </p:cNvPr>
          <p:cNvSpPr txBox="1"/>
          <p:nvPr/>
        </p:nvSpPr>
        <p:spPr>
          <a:xfrm>
            <a:off x="11051698" y="7599748"/>
            <a:ext cx="412918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선진국과 개발도상국 기대수명 시각화</a:t>
            </a:r>
          </a:p>
        </p:txBody>
      </p:sp>
      <p:sp>
        <p:nvSpPr>
          <p:cNvPr id="14" name="Object 39">
            <a:extLst>
              <a:ext uri="{FF2B5EF4-FFF2-40B4-BE49-F238E27FC236}">
                <a16:creationId xmlns:a16="http://schemas.microsoft.com/office/drawing/2014/main" id="{3DA5D90D-4F52-A82F-3DB3-0148676A0FF8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EDA</a:t>
            </a:r>
          </a:p>
        </p:txBody>
      </p:sp>
      <p:sp>
        <p:nvSpPr>
          <p:cNvPr id="16" name="Object 31">
            <a:extLst>
              <a:ext uri="{FF2B5EF4-FFF2-40B4-BE49-F238E27FC236}">
                <a16:creationId xmlns:a16="http://schemas.microsoft.com/office/drawing/2014/main" id="{AAEB2E6B-D53D-0E5F-0C90-310EDA71C9E2}"/>
              </a:ext>
            </a:extLst>
          </p:cNvPr>
          <p:cNvSpPr txBox="1"/>
          <p:nvPr/>
        </p:nvSpPr>
        <p:spPr>
          <a:xfrm>
            <a:off x="1382843" y="2866762"/>
            <a:ext cx="668886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시각화 툴 </a:t>
            </a:r>
            <a:r>
              <a:rPr lang="ko-KR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Tableau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사용</a:t>
            </a:r>
          </a:p>
        </p:txBody>
      </p:sp>
      <p:sp>
        <p:nvSpPr>
          <p:cNvPr id="7" name="Object 32">
            <a:extLst>
              <a:ext uri="{FF2B5EF4-FFF2-40B4-BE49-F238E27FC236}">
                <a16:creationId xmlns:a16="http://schemas.microsoft.com/office/drawing/2014/main" id="{9A5FE196-9C23-F59D-ED90-9E572F6DD02D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560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D0D3C-D68B-BCBF-30F4-F7D42EF41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F0F7EB5C-9162-353E-964E-E19DBF4F7FAB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E2D8FAA-3B0F-7A50-791F-0FEB1E4A3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CF4F4E7-AF18-B052-D050-4BB90494A1C2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DDC0BEEF-C1C0-7840-B5A8-536E5E4A0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C3BAD129-CB53-1A69-F1BB-0B2A5105D5F0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DDB905AA-B5BA-F15C-7B96-8C9868387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3021E800-1B99-4F62-05CA-E5E664DF94CA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차원축소_PCA</a:t>
            </a:r>
            <a:endParaRPr lang="ko-KR" err="1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857F0-41CF-5538-1C3A-E92F31C854C0}"/>
              </a:ext>
            </a:extLst>
          </p:cNvPr>
          <p:cNvSpPr txBox="1"/>
          <p:nvPr/>
        </p:nvSpPr>
        <p:spPr>
          <a:xfrm>
            <a:off x="10755434" y="9077168"/>
            <a:ext cx="629048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맑은 고딕"/>
                <a:ea typeface="맑은 고딕"/>
              </a:rPr>
              <a:t>https://public.tableau.com/app/profile/woondy.lim/viz/_17010577242320/6?publish=yes</a:t>
            </a:r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E24AAC20-7BC0-FEDE-3C69-EAC54766B45E}"/>
              </a:ext>
            </a:extLst>
          </p:cNvPr>
          <p:cNvSpPr txBox="1"/>
          <p:nvPr/>
        </p:nvSpPr>
        <p:spPr>
          <a:xfrm>
            <a:off x="1382843" y="2866762"/>
            <a:ext cx="668886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 </a:t>
            </a:r>
            <a:r>
              <a:rPr lang="ko-KR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Orange</a:t>
            </a:r>
            <a:r>
              <a:rPr 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Python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</a:t>
            </a:r>
          </a:p>
        </p:txBody>
      </p:sp>
      <p:sp>
        <p:nvSpPr>
          <p:cNvPr id="6" name="Object 31">
            <a:extLst>
              <a:ext uri="{FF2B5EF4-FFF2-40B4-BE49-F238E27FC236}">
                <a16:creationId xmlns:a16="http://schemas.microsoft.com/office/drawing/2014/main" id="{BAD1E282-0F7A-1968-414A-D8DA75F28997}"/>
              </a:ext>
            </a:extLst>
          </p:cNvPr>
          <p:cNvSpPr txBox="1"/>
          <p:nvPr/>
        </p:nvSpPr>
        <p:spPr>
          <a:xfrm>
            <a:off x="1671648" y="6498061"/>
            <a:ext cx="412918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PCA </a:t>
            </a:r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하기 전 모델 성능</a:t>
            </a: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18DA0A-B74E-077E-E482-40943F789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094" y="4576635"/>
            <a:ext cx="4704088" cy="179379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5FB0A69-6CBD-FD97-AF9E-E280A7B964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1" r="2618" b="5109"/>
          <a:stretch/>
        </p:blipFill>
        <p:spPr>
          <a:xfrm>
            <a:off x="6257134" y="4579130"/>
            <a:ext cx="5289791" cy="18044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85EAF29-D25F-9C7A-8499-3498B48E47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4" r="985" b="5983"/>
          <a:stretch/>
        </p:blipFill>
        <p:spPr>
          <a:xfrm>
            <a:off x="11718188" y="4578012"/>
            <a:ext cx="5282912" cy="181187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7" name="Object 31">
            <a:extLst>
              <a:ext uri="{FF2B5EF4-FFF2-40B4-BE49-F238E27FC236}">
                <a16:creationId xmlns:a16="http://schemas.microsoft.com/office/drawing/2014/main" id="{950EBFAF-29C6-A06C-7359-37E1B75ABBAD}"/>
              </a:ext>
            </a:extLst>
          </p:cNvPr>
          <p:cNvSpPr txBox="1"/>
          <p:nvPr/>
        </p:nvSpPr>
        <p:spPr>
          <a:xfrm>
            <a:off x="6835804" y="6498060"/>
            <a:ext cx="4129187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PCA </a:t>
            </a:r>
            <a:r>
              <a:rPr lang="ko-KR" alt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적용</a:t>
            </a:r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후</a:t>
            </a:r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ko-KR" alt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</a:t>
            </a:r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성능</a:t>
            </a:r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(</a:t>
            </a:r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주성분 </a:t>
            </a:r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2</a:t>
            </a:r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개</a:t>
            </a:r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)</a:t>
            </a:r>
          </a:p>
          <a:p>
            <a:pPr algn="ctr"/>
            <a:endParaRPr lang="en-US" altLang="ko-KR" sz="110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Object 31">
            <a:extLst>
              <a:ext uri="{FF2B5EF4-FFF2-40B4-BE49-F238E27FC236}">
                <a16:creationId xmlns:a16="http://schemas.microsoft.com/office/drawing/2014/main" id="{57F09718-739F-C45B-8BD5-EB8026528754}"/>
              </a:ext>
            </a:extLst>
          </p:cNvPr>
          <p:cNvSpPr txBox="1"/>
          <p:nvPr/>
        </p:nvSpPr>
        <p:spPr>
          <a:xfrm>
            <a:off x="12302924" y="6498060"/>
            <a:ext cx="412918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PCA </a:t>
            </a:r>
            <a:r>
              <a:rPr 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적용 후 모델 성능 </a:t>
            </a:r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주성분 </a:t>
            </a:r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16</a:t>
            </a:r>
            <a:r>
              <a:rPr 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</a:t>
            </a:r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endParaRPr lang="ko-KR" altLang="en-US" sz="110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287C4-3563-606D-BB47-17E0FAAE4D12}"/>
              </a:ext>
            </a:extLst>
          </p:cNvPr>
          <p:cNvSpPr txBox="1"/>
          <p:nvPr/>
        </p:nvSpPr>
        <p:spPr>
          <a:xfrm>
            <a:off x="1368256" y="3981997"/>
            <a:ext cx="54675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성능 비교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훈련 데이터 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70%</a:t>
            </a:r>
            <a:r>
              <a:rPr 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했을 때</a:t>
            </a:r>
          </a:p>
        </p:txBody>
      </p:sp>
      <p:sp>
        <p:nvSpPr>
          <p:cNvPr id="12" name="Object 32">
            <a:extLst>
              <a:ext uri="{FF2B5EF4-FFF2-40B4-BE49-F238E27FC236}">
                <a16:creationId xmlns:a16="http://schemas.microsoft.com/office/drawing/2014/main" id="{D889145D-2E42-BA9D-D9EA-E85EB152CA98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556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935F25-C055-E969-E656-F4EDB863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3A72332-451B-5370-84A3-D5C9A1FB78CF}"/>
              </a:ext>
            </a:extLst>
          </p:cNvPr>
          <p:cNvGrpSpPr/>
          <p:nvPr/>
        </p:nvGrpSpPr>
        <p:grpSpPr>
          <a:xfrm>
            <a:off x="1314286" y="9591743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7F2DBD2-30CE-817C-AAA3-205CF6392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8BA71448-37E9-B9D0-4919-432BF03FBF82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09AED301-94C7-D99C-6E4E-D431DA6F9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33EDF382-8A85-C82E-B3D5-AD542707207D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F9486056-A3F6-2A8D-9588-28926923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10" name="Object 31">
            <a:extLst>
              <a:ext uri="{FF2B5EF4-FFF2-40B4-BE49-F238E27FC236}">
                <a16:creationId xmlns:a16="http://schemas.microsoft.com/office/drawing/2014/main" id="{DAE3EB25-0A25-2C83-F5B1-447CF309E727}"/>
              </a:ext>
            </a:extLst>
          </p:cNvPr>
          <p:cNvSpPr txBox="1"/>
          <p:nvPr/>
        </p:nvSpPr>
        <p:spPr>
          <a:xfrm>
            <a:off x="1382843" y="2743497"/>
            <a:ext cx="668886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 </a:t>
            </a:r>
            <a:r>
              <a:rPr lang="ko-KR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Orange</a:t>
            </a:r>
            <a:r>
              <a:rPr 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 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Python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사용</a:t>
            </a:r>
          </a:p>
        </p:txBody>
      </p:sp>
      <p:pic>
        <p:nvPicPr>
          <p:cNvPr id="13" name="그림 12" descr="그래프, 라인, 도표, 텍스트이(가) 표시된 사진&#10;&#10;자동 생성된 설명">
            <a:extLst>
              <a:ext uri="{FF2B5EF4-FFF2-40B4-BE49-F238E27FC236}">
                <a16:creationId xmlns:a16="http://schemas.microsoft.com/office/drawing/2014/main" id="{B596C5AA-AC17-DE20-D379-FC29EAFE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508" y="3040134"/>
            <a:ext cx="4346653" cy="245736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6" name="그림 1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233281BD-6882-0A88-874C-0A7F45D73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7018" y="3043276"/>
            <a:ext cx="3688620" cy="246993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그림 1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7C21BFD-4A2B-D704-D787-8C9BA294A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113" y="6414832"/>
            <a:ext cx="4147332" cy="25283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2" name="그림 21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F57D58FB-5267-37FC-13BA-1338B79F3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767" y="6431442"/>
            <a:ext cx="4143708" cy="252487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1C1605-40B4-88BC-17D8-378697314996}"/>
              </a:ext>
            </a:extLst>
          </p:cNvPr>
          <p:cNvSpPr txBox="1"/>
          <p:nvPr/>
        </p:nvSpPr>
        <p:spPr>
          <a:xfrm>
            <a:off x="1379463" y="3287232"/>
            <a:ext cx="5034037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2-1 PCA 실행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 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주성분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= 2</a:t>
            </a:r>
          </a:p>
          <a:p>
            <a:pPr algn="just"/>
            <a:endParaRPr lang="en-US" altLang="ko-KR" dirty="0">
              <a:ea typeface="Malgun Gothic"/>
              <a:cs typeface="Calibri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Scree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Plot: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기울기가 급격하게 낮아지는 부분의 수치로 주성분의 개수를 정한다</a:t>
            </a:r>
          </a:p>
          <a:p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algn="just"/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*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T-SNE:</a:t>
            </a:r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높은 차원의 복잡한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데이터를 2차원에 차원 축소하는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방법으로, </a:t>
            </a:r>
            <a:r>
              <a:rPr 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매니폴드</a:t>
            </a:r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(</a:t>
            </a:r>
            <a:r>
              <a:rPr lang="ko-KR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Manifold</a:t>
            </a:r>
            <a:r>
              <a:rPr 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) 학습의 하나로 복잡한 데이터의 시각화가 목적이다. 높은 차원 공간에서 비슷한 데이터 구조는 낮은 차원 공간에서 가깝게 대응하며, 비슷하지 않은 데이터 구조는 멀리 떨어져 대응된다.</a:t>
            </a:r>
          </a:p>
        </p:txBody>
      </p:sp>
      <p:sp>
        <p:nvSpPr>
          <p:cNvPr id="28" name="Object 31">
            <a:extLst>
              <a:ext uri="{FF2B5EF4-FFF2-40B4-BE49-F238E27FC236}">
                <a16:creationId xmlns:a16="http://schemas.microsoft.com/office/drawing/2014/main" id="{36F97946-6C94-FA91-DC65-24348C0D564A}"/>
              </a:ext>
            </a:extLst>
          </p:cNvPr>
          <p:cNvSpPr txBox="1"/>
          <p:nvPr/>
        </p:nvSpPr>
        <p:spPr>
          <a:xfrm>
            <a:off x="6790541" y="5596987"/>
            <a:ext cx="4642071" cy="3180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>
                <a:latin typeface="Malgun Gothic"/>
                <a:ea typeface="Malgun Gothic"/>
              </a:rPr>
              <a:t>1)</a:t>
            </a:r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en-US" altLang="ko-KR" sz="1400">
                <a:latin typeface="Malgun Gothic"/>
                <a:ea typeface="Malgun Gothic"/>
              </a:rPr>
              <a:t>Scree</a:t>
            </a:r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en-US" altLang="ko-KR" sz="1400">
                <a:latin typeface="Malgun Gothic"/>
                <a:ea typeface="Malgun Gothic"/>
              </a:rPr>
              <a:t>Plot:</a:t>
            </a:r>
            <a:r>
              <a:rPr lang="ko-KR" altLang="en-US" sz="1400">
                <a:latin typeface="Malgun Gothic"/>
                <a:ea typeface="Malgun Gothic"/>
              </a:rPr>
              <a:t> 기울기가 급격하게 낮아지는 부분 </a:t>
            </a:r>
            <a:r>
              <a:rPr lang="en-US" altLang="en-US" sz="1400">
                <a:latin typeface="Malgun Gothic"/>
                <a:ea typeface="Malgun Gothic"/>
              </a:rPr>
              <a:t>=</a:t>
            </a:r>
            <a:r>
              <a:rPr lang="ko-KR" altLang="en-US" sz="1400">
                <a:latin typeface="Malgun Gothic"/>
                <a:ea typeface="Malgun Gothic"/>
              </a:rPr>
              <a:t> </a:t>
            </a:r>
            <a:r>
              <a:rPr lang="ko-KR" sz="1400">
                <a:latin typeface="Malgun Gothic"/>
                <a:ea typeface="Malgun Gothic"/>
              </a:rPr>
              <a:t>2</a:t>
            </a:r>
            <a:endParaRPr lang="ko-KR"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F239BC2-852F-B382-6291-49A49CE547FF}"/>
              </a:ext>
            </a:extLst>
          </p:cNvPr>
          <p:cNvSpPr txBox="1"/>
          <p:nvPr/>
        </p:nvSpPr>
        <p:spPr>
          <a:xfrm>
            <a:off x="12273291" y="5596987"/>
            <a:ext cx="412918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>
                <a:latin typeface="Malgun Gothic"/>
                <a:ea typeface="Malgun Gothic"/>
              </a:rPr>
              <a:t>2)</a:t>
            </a:r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en-US" altLang="ko-KR" sz="1400">
                <a:latin typeface="Malgun Gothic"/>
                <a:ea typeface="Malgun Gothic"/>
              </a:rPr>
              <a:t>PC1</a:t>
            </a:r>
            <a:r>
              <a:rPr lang="ko-KR" altLang="en-US" sz="1400">
                <a:latin typeface="Malgun Gothic"/>
                <a:ea typeface="Malgun Gothic"/>
              </a:rPr>
              <a:t>의 설명력이 </a:t>
            </a:r>
            <a:r>
              <a:rPr lang="en-US" altLang="ko-KR" sz="1400">
                <a:latin typeface="Malgun Gothic"/>
                <a:ea typeface="Malgun Gothic"/>
              </a:rPr>
              <a:t>31%,</a:t>
            </a:r>
            <a:r>
              <a:rPr lang="ko-KR" altLang="en-US" sz="1400">
                <a:latin typeface="Malgun Gothic"/>
                <a:ea typeface="Malgun Gothic"/>
              </a:rPr>
              <a:t> </a:t>
            </a:r>
            <a:r>
              <a:rPr lang="en-US" altLang="ko-KR" sz="1400">
                <a:latin typeface="Malgun Gothic"/>
                <a:ea typeface="Malgun Gothic"/>
              </a:rPr>
              <a:t>PC2</a:t>
            </a:r>
            <a:r>
              <a:rPr lang="ko-KR" altLang="en-US" sz="1400">
                <a:latin typeface="Malgun Gothic"/>
                <a:ea typeface="Malgun Gothic"/>
              </a:rPr>
              <a:t>의 설명력이</a:t>
            </a:r>
            <a:r>
              <a:rPr lang="ko-KR" sz="1400">
                <a:latin typeface="Malgun Gothic"/>
                <a:ea typeface="Malgun Gothic"/>
              </a:rPr>
              <a:t> 13%</a:t>
            </a:r>
          </a:p>
          <a:p>
            <a:pPr algn="ctr"/>
            <a:endParaRPr lang="ko-KR" sz="1400">
              <a:latin typeface="Malgun Gothic"/>
              <a:ea typeface="Malgun Gothic"/>
              <a:cs typeface="Calibri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A959F276-DE3A-83C4-FE99-D4047B75ECFF}"/>
              </a:ext>
            </a:extLst>
          </p:cNvPr>
          <p:cNvSpPr txBox="1"/>
          <p:nvPr/>
        </p:nvSpPr>
        <p:spPr>
          <a:xfrm>
            <a:off x="1722762" y="9034379"/>
            <a:ext cx="44273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>
                <a:latin typeface="Malgun Gothic"/>
                <a:ea typeface="Malgun Gothic"/>
                <a:cs typeface="Calibri"/>
              </a:rPr>
              <a:t>3)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 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x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축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:PC1,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y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축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:PC2,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0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by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0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centering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 </a:t>
            </a:r>
            <a:r>
              <a:rPr lang="ko-KR" sz="1400" err="1">
                <a:latin typeface="Malgun Gothic"/>
                <a:ea typeface="Malgun Gothic"/>
              </a:rPr>
              <a:t>scatter</a:t>
            </a:r>
            <a:r>
              <a:rPr lang="ko-KR" sz="1400">
                <a:latin typeface="Malgun Gothic"/>
                <a:ea typeface="Malgun Gothic"/>
              </a:rPr>
              <a:t> </a:t>
            </a:r>
            <a:r>
              <a:rPr lang="ko-KR" sz="1400" err="1">
                <a:latin typeface="Malgun Gothic"/>
                <a:ea typeface="Malgun Gothic"/>
              </a:rPr>
              <a:t>plot</a:t>
            </a: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8E37AEBA-8FDC-6AA6-D444-4FEC249CDDB5}"/>
              </a:ext>
            </a:extLst>
          </p:cNvPr>
          <p:cNvSpPr txBox="1"/>
          <p:nvPr/>
        </p:nvSpPr>
        <p:spPr>
          <a:xfrm>
            <a:off x="7074606" y="9034379"/>
            <a:ext cx="41291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>
                <a:latin typeface="Malgun Gothic"/>
                <a:ea typeface="Malgun Gothic"/>
              </a:rPr>
              <a:t>4)</a:t>
            </a:r>
            <a:r>
              <a:rPr lang="ko-KR" altLang="en-US" sz="1400">
                <a:latin typeface="Malgun Gothic"/>
                <a:ea typeface="Malgun Gothic"/>
              </a:rPr>
              <a:t> </a:t>
            </a:r>
            <a:r>
              <a:rPr lang="ko-KR" sz="1400">
                <a:latin typeface="Malgun Gothic"/>
                <a:ea typeface="Malgun Gothic"/>
              </a:rPr>
              <a:t>T-SNE</a:t>
            </a:r>
            <a:r>
              <a:rPr lang="ko-KR" altLang="en-US" sz="1400">
                <a:latin typeface="Malgun Gothic"/>
                <a:ea typeface="Malgun Gothic"/>
              </a:rPr>
              <a:t> 시각화</a:t>
            </a:r>
          </a:p>
        </p:txBody>
      </p:sp>
      <p:pic>
        <p:nvPicPr>
          <p:cNvPr id="34" name="그림 3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BCB597-5B78-E530-51B3-6731081C29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15685" y="6883529"/>
            <a:ext cx="4521200" cy="20705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2" name="Object 31">
            <a:extLst>
              <a:ext uri="{FF2B5EF4-FFF2-40B4-BE49-F238E27FC236}">
                <a16:creationId xmlns:a16="http://schemas.microsoft.com/office/drawing/2014/main" id="{D7028ACC-8396-D9E9-6068-EDC65A10E2D7}"/>
              </a:ext>
            </a:extLst>
          </p:cNvPr>
          <p:cNvSpPr txBox="1"/>
          <p:nvPr/>
        </p:nvSpPr>
        <p:spPr>
          <a:xfrm>
            <a:off x="12101132" y="9034379"/>
            <a:ext cx="44273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>
                <a:latin typeface="Malgun Gothic"/>
                <a:ea typeface="Malgun Gothic"/>
                <a:cs typeface="Calibri"/>
              </a:rPr>
              <a:t>5)</a:t>
            </a:r>
            <a:r>
              <a:rPr lang="ko-KR" sz="1400">
                <a:latin typeface="Malgun Gothic"/>
                <a:ea typeface="Malgun Gothic"/>
                <a:cs typeface="Calibri"/>
              </a:rPr>
              <a:t> 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2</a:t>
            </a:r>
            <a:r>
              <a:rPr lang="ko-KR" sz="1400">
                <a:latin typeface="Malgun Gothic"/>
                <a:ea typeface="Malgun Gothic"/>
                <a:cs typeface="Calibri"/>
              </a:rPr>
              <a:t>차원으로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 차원 축소 진행</a:t>
            </a:r>
            <a:r>
              <a:rPr lang="ko-KR" sz="1400">
                <a:latin typeface="Malgun Gothic"/>
                <a:ea typeface="Malgun Gothic"/>
                <a:cs typeface="Calibri"/>
              </a:rPr>
              <a:t> 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결과 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(Python)</a:t>
            </a:r>
            <a:endParaRPr lang="ko-KR" altLang="en-US" sz="1400">
              <a:latin typeface="Malgun Gothic"/>
              <a:ea typeface="Malgun Gothic"/>
              <a:cs typeface="Calibri"/>
            </a:endParaRPr>
          </a:p>
        </p:txBody>
      </p:sp>
      <p:sp>
        <p:nvSpPr>
          <p:cNvPr id="7" name="Object 39">
            <a:extLst>
              <a:ext uri="{FF2B5EF4-FFF2-40B4-BE49-F238E27FC236}">
                <a16:creationId xmlns:a16="http://schemas.microsoft.com/office/drawing/2014/main" id="{E3C704F5-0622-8796-0C64-8002A91A4802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차원축소_PCA</a:t>
            </a:r>
            <a:endParaRPr lang="ko-KR" err="1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" name="Object 32">
            <a:extLst>
              <a:ext uri="{FF2B5EF4-FFF2-40B4-BE49-F238E27FC236}">
                <a16:creationId xmlns:a16="http://schemas.microsoft.com/office/drawing/2014/main" id="{423FBB0D-AAE7-DB35-85DA-A9A649845483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872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2EB89-58F7-0E1F-E912-CC096752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1F0D15F2-FE50-FAF9-2DC8-769A7A2C9A57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0658D41-0511-9A94-7EBD-46BC91836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5E3C4B6C-CC90-4139-B90D-FBBAB940DCA3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D24D1BA6-02C5-82AB-86BE-11B149032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1C82363A-78A9-511D-51CB-2A094082577B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46E454DC-BE40-3A09-B58B-940EA6A96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10" name="Object 31">
            <a:extLst>
              <a:ext uri="{FF2B5EF4-FFF2-40B4-BE49-F238E27FC236}">
                <a16:creationId xmlns:a16="http://schemas.microsoft.com/office/drawing/2014/main" id="{99388BBE-D59C-95E1-109B-623E81DBA270}"/>
              </a:ext>
            </a:extLst>
          </p:cNvPr>
          <p:cNvSpPr txBox="1"/>
          <p:nvPr/>
        </p:nvSpPr>
        <p:spPr>
          <a:xfrm>
            <a:off x="1382843" y="2754703"/>
            <a:ext cx="668886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 </a:t>
            </a:r>
            <a:r>
              <a:rPr lang="ko-KR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Orange</a:t>
            </a:r>
            <a:r>
              <a:rPr 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사용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A41F4-1F03-0335-583B-230AED5FE3C1}"/>
              </a:ext>
            </a:extLst>
          </p:cNvPr>
          <p:cNvSpPr txBox="1"/>
          <p:nvPr/>
        </p:nvSpPr>
        <p:spPr>
          <a:xfrm>
            <a:off x="1379463" y="3298438"/>
            <a:ext cx="4433276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2-2 PCA 실행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: </a:t>
            </a:r>
            <a:r>
              <a:rPr lang="en-US" alt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주성분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= 16</a:t>
            </a:r>
          </a:p>
          <a:p>
            <a:pPr algn="just"/>
            <a:endParaRPr lang="en-US" altLang="ko-KR" dirty="0">
              <a:ea typeface="Malgun Gothic"/>
              <a:cs typeface="Calibri"/>
            </a:endParaRPr>
          </a:p>
          <a:p>
            <a:pPr algn="just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→ 전체적으로 보면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,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PCA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를 적용하기 전의 데이터에 대한 모델의 예측 성능이 우수하다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28" name="Object 31">
            <a:extLst>
              <a:ext uri="{FF2B5EF4-FFF2-40B4-BE49-F238E27FC236}">
                <a16:creationId xmlns:a16="http://schemas.microsoft.com/office/drawing/2014/main" id="{7C57E9F7-8205-9130-332D-4AEBB477144C}"/>
              </a:ext>
            </a:extLst>
          </p:cNvPr>
          <p:cNvSpPr txBox="1"/>
          <p:nvPr/>
        </p:nvSpPr>
        <p:spPr>
          <a:xfrm>
            <a:off x="6790541" y="5596987"/>
            <a:ext cx="464207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>
                <a:latin typeface="Malgun Gothic"/>
                <a:ea typeface="Malgun Gothic"/>
              </a:rPr>
              <a:t>6)</a:t>
            </a:r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설명력이 99%일 때의 주성분 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=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 16</a:t>
            </a:r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EABFFCEF-5051-021D-4341-A583BF436E87}"/>
              </a:ext>
            </a:extLst>
          </p:cNvPr>
          <p:cNvSpPr txBox="1"/>
          <p:nvPr/>
        </p:nvSpPr>
        <p:spPr>
          <a:xfrm>
            <a:off x="12170714" y="5596987"/>
            <a:ext cx="43343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>
                <a:latin typeface="Malgun Gothic"/>
                <a:ea typeface="Malgun Gothic"/>
              </a:rPr>
              <a:t>7)</a:t>
            </a:r>
            <a:r>
              <a:rPr lang="ko-KR" sz="1400">
                <a:latin typeface="Malgun Gothic"/>
                <a:ea typeface="Malgun Gothic"/>
              </a:rPr>
              <a:t> 총 16개의 PC 생성, </a:t>
            </a:r>
            <a:r>
              <a:rPr lang="en-US" altLang="ko-KR" sz="1400">
                <a:latin typeface="Malgun Gothic"/>
                <a:ea typeface="Malgun Gothic"/>
              </a:rPr>
              <a:t>PC1</a:t>
            </a:r>
            <a:r>
              <a:rPr lang="ko-KR" sz="1400">
                <a:latin typeface="Malgun Gothic"/>
                <a:ea typeface="Malgun Gothic"/>
              </a:rPr>
              <a:t>의 설명력이 </a:t>
            </a:r>
            <a:r>
              <a:rPr lang="en-US" altLang="ko-KR" sz="1400">
                <a:latin typeface="Malgun Gothic"/>
                <a:ea typeface="Malgun Gothic"/>
              </a:rPr>
              <a:t>31%,</a:t>
            </a:r>
            <a:r>
              <a:rPr lang="ko-KR" sz="1400">
                <a:latin typeface="Malgun Gothic"/>
                <a:ea typeface="Malgun Gothic"/>
              </a:rPr>
              <a:t> </a:t>
            </a:r>
            <a:endParaRPr lang="ko-KR" altLang="en-US" sz="1400">
              <a:latin typeface="Malgun Gothic"/>
              <a:ea typeface="Malgun Gothic"/>
            </a:endParaRPr>
          </a:p>
          <a:p>
            <a:pPr algn="ctr"/>
            <a:r>
              <a:rPr lang="ko-KR" sz="1400">
                <a:latin typeface="Malgun Gothic"/>
                <a:ea typeface="Malgun Gothic"/>
              </a:rPr>
              <a:t>PC12의 설명력이 2.4%, </a:t>
            </a:r>
            <a:r>
              <a:rPr lang="en-US" altLang="ko-KR" sz="1400">
                <a:latin typeface="Malgun Gothic"/>
                <a:ea typeface="Malgun Gothic"/>
              </a:rPr>
              <a:t>PC13</a:t>
            </a:r>
            <a:r>
              <a:rPr lang="ko-KR" sz="1400">
                <a:latin typeface="Malgun Gothic"/>
                <a:ea typeface="Malgun Gothic"/>
              </a:rPr>
              <a:t>의 설명력이 </a:t>
            </a:r>
            <a:r>
              <a:rPr lang="en-US" altLang="ko-KR" sz="1400">
                <a:latin typeface="Malgun Gothic"/>
                <a:ea typeface="Malgun Gothic"/>
              </a:rPr>
              <a:t>2</a:t>
            </a:r>
            <a:r>
              <a:rPr lang="ko-KR" sz="1400">
                <a:latin typeface="Malgun Gothic"/>
                <a:ea typeface="Malgun Gothic"/>
              </a:rPr>
              <a:t>%</a:t>
            </a:r>
            <a:r>
              <a:rPr lang="ko-KR" altLang="en-US" sz="1400">
                <a:latin typeface="Malgun Gothic"/>
                <a:ea typeface="Malgun Gothic"/>
              </a:rPr>
              <a:t> </a:t>
            </a:r>
            <a:endParaRPr lang="ko-KR" sz="1400">
              <a:latin typeface="Malgun Gothic"/>
              <a:ea typeface="Malgun Gothic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CBA33506-B900-C465-AABB-E3BDE05E4D18}"/>
              </a:ext>
            </a:extLst>
          </p:cNvPr>
          <p:cNvSpPr txBox="1"/>
          <p:nvPr/>
        </p:nvSpPr>
        <p:spPr>
          <a:xfrm>
            <a:off x="12163800" y="8958524"/>
            <a:ext cx="43050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>
                <a:latin typeface="Malgun Gothic"/>
                <a:ea typeface="Malgun Gothic"/>
              </a:rPr>
              <a:t>9)</a:t>
            </a:r>
            <a:r>
              <a:rPr lang="ko-KR" sz="1400">
                <a:latin typeface="Malgun Gothic"/>
                <a:ea typeface="Malgun Gothic"/>
              </a:rPr>
              <a:t> x축:PC1, y축:PC3, 0 </a:t>
            </a:r>
            <a:r>
              <a:rPr lang="ko-KR" sz="1400" err="1">
                <a:latin typeface="Malgun Gothic"/>
                <a:ea typeface="Malgun Gothic"/>
              </a:rPr>
              <a:t>by</a:t>
            </a:r>
            <a:r>
              <a:rPr lang="ko-KR" sz="1400">
                <a:latin typeface="Malgun Gothic"/>
                <a:ea typeface="Malgun Gothic"/>
              </a:rPr>
              <a:t> 0 </a:t>
            </a:r>
            <a:r>
              <a:rPr lang="ko-KR" sz="1400" err="1">
                <a:latin typeface="Malgun Gothic"/>
                <a:ea typeface="Malgun Gothic"/>
              </a:rPr>
              <a:t>centering</a:t>
            </a:r>
            <a:r>
              <a:rPr lang="ko-KR" sz="1400">
                <a:latin typeface="Malgun Gothic"/>
                <a:ea typeface="Malgun Gothic"/>
              </a:rPr>
              <a:t> </a:t>
            </a:r>
            <a:r>
              <a:rPr lang="en-US" altLang="ko-KR" sz="1400">
                <a:latin typeface="Malgun Gothic"/>
                <a:ea typeface="Malgun Gothic"/>
              </a:rPr>
              <a:t>scatter</a:t>
            </a:r>
            <a:r>
              <a:rPr lang="ko-KR" sz="1400">
                <a:latin typeface="Malgun Gothic"/>
                <a:ea typeface="Malgun Gothic"/>
              </a:rPr>
              <a:t> </a:t>
            </a:r>
            <a:r>
              <a:rPr lang="ko-KR" sz="1400" err="1">
                <a:latin typeface="Malgun Gothic"/>
                <a:ea typeface="Malgun Gothic"/>
              </a:rPr>
              <a:t>plot</a:t>
            </a:r>
          </a:p>
          <a:p>
            <a:pPr algn="ctr"/>
            <a:r>
              <a:rPr lang="ko-KR" sz="1400">
                <a:latin typeface="Malgun Gothic"/>
                <a:ea typeface="Malgun Gothic"/>
              </a:rPr>
              <a:t>:</a:t>
            </a:r>
            <a:r>
              <a:rPr lang="ko-KR" altLang="en-US" sz="1400">
                <a:latin typeface="Malgun Gothic"/>
                <a:ea typeface="Malgun Gothic"/>
              </a:rPr>
              <a:t> 가장 설명력이 좋은 투영 화면</a:t>
            </a:r>
          </a:p>
        </p:txBody>
      </p:sp>
      <p:pic>
        <p:nvPicPr>
          <p:cNvPr id="4" name="그림 3" descr="그래프, 라인, 도표, 텍스트이(가) 표시된 사진&#10;&#10;자동 생성된 설명">
            <a:extLst>
              <a:ext uri="{FF2B5EF4-FFF2-40B4-BE49-F238E27FC236}">
                <a16:creationId xmlns:a16="http://schemas.microsoft.com/office/drawing/2014/main" id="{1D153142-99EE-252C-A4A3-01D992939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092" y="3036887"/>
            <a:ext cx="4325817" cy="245476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그림 6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9CCD33F-36D0-45AB-9E01-54CD5DA56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2230" y="3032003"/>
            <a:ext cx="4089156" cy="246941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그림 8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9CBA7FA6-09DA-5872-4607-41C68B211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991" y="6280640"/>
            <a:ext cx="4108942" cy="25468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2" name="그림 1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0861ECC-DF4E-E851-C5D4-0CE61F9F1D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14" b="39101"/>
          <a:stretch/>
        </p:blipFill>
        <p:spPr>
          <a:xfrm>
            <a:off x="6854092" y="6437651"/>
            <a:ext cx="2388686" cy="239755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4" name="Object 31">
            <a:extLst>
              <a:ext uri="{FF2B5EF4-FFF2-40B4-BE49-F238E27FC236}">
                <a16:creationId xmlns:a16="http://schemas.microsoft.com/office/drawing/2014/main" id="{1D104749-A16D-F6DD-7C37-7D7861AA5AC0}"/>
              </a:ext>
            </a:extLst>
          </p:cNvPr>
          <p:cNvSpPr txBox="1"/>
          <p:nvPr/>
        </p:nvSpPr>
        <p:spPr>
          <a:xfrm>
            <a:off x="7674944" y="8961337"/>
            <a:ext cx="327322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>
                <a:latin typeface="Malgun Gothic"/>
                <a:ea typeface="Malgun Gothic"/>
              </a:rPr>
              <a:t>8)</a:t>
            </a:r>
            <a:r>
              <a:rPr lang="en-US" altLang="ko-KR" sz="1400">
                <a:latin typeface="Malgun Gothic"/>
                <a:ea typeface="Malgun Gothic"/>
                <a:cs typeface="Calibri"/>
              </a:rPr>
              <a:t> </a:t>
            </a:r>
            <a:r>
              <a:rPr lang="ko-KR" sz="1400" err="1">
                <a:latin typeface="Malgun Gothic"/>
                <a:ea typeface="Malgun Gothic"/>
                <a:cs typeface="Calibri"/>
              </a:rPr>
              <a:t>informative</a:t>
            </a:r>
            <a:r>
              <a:rPr lang="ko-KR" sz="1400">
                <a:latin typeface="Malgun Gothic"/>
                <a:ea typeface="Malgun Gothic"/>
                <a:cs typeface="Calibri"/>
              </a:rPr>
              <a:t> </a:t>
            </a:r>
            <a:r>
              <a:rPr lang="ko-KR" sz="1400" err="1">
                <a:latin typeface="Malgun Gothic"/>
                <a:ea typeface="Malgun Gothic"/>
                <a:cs typeface="Calibri"/>
              </a:rPr>
              <a:t>projections</a:t>
            </a:r>
            <a:r>
              <a:rPr lang="ko-KR" sz="1400">
                <a:latin typeface="Malgun Gothic"/>
                <a:ea typeface="Malgun Gothic"/>
                <a:cs typeface="Calibri"/>
              </a:rPr>
              <a:t> 순위</a:t>
            </a:r>
          </a:p>
          <a:p>
            <a:r>
              <a:rPr lang="ko-KR" altLang="en-US" sz="1400">
                <a:latin typeface="Malgun Gothic"/>
                <a:ea typeface="Malgun Gothic"/>
                <a:cs typeface="Calibri"/>
              </a:rPr>
              <a:t>: PC 간 설명력 내림차순 정렬</a:t>
            </a:r>
          </a:p>
        </p:txBody>
      </p:sp>
      <p:pic>
        <p:nvPicPr>
          <p:cNvPr id="15" name="그림 1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537CA50A-2072-7B17-C1C2-46777B4646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2" t="58294" r="714" b="363"/>
          <a:stretch/>
        </p:blipFill>
        <p:spPr>
          <a:xfrm>
            <a:off x="9370783" y="7273783"/>
            <a:ext cx="2318337" cy="155786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grpSp>
        <p:nvGrpSpPr>
          <p:cNvPr id="2" name="그룹 1029">
            <a:extLst>
              <a:ext uri="{FF2B5EF4-FFF2-40B4-BE49-F238E27FC236}">
                <a16:creationId xmlns:a16="http://schemas.microsoft.com/office/drawing/2014/main" id="{CF09C8DB-D9D2-6358-2388-B81BF3811084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5" name="그룹 1030">
              <a:extLst>
                <a:ext uri="{FF2B5EF4-FFF2-40B4-BE49-F238E27FC236}">
                  <a16:creationId xmlns:a16="http://schemas.microsoft.com/office/drawing/2014/main" id="{CF51F2DA-6CC9-E33B-4719-3E3B6F8C5CE6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8" name="Object 94">
                <a:extLst>
                  <a:ext uri="{FF2B5EF4-FFF2-40B4-BE49-F238E27FC236}">
                    <a16:creationId xmlns:a16="http://schemas.microsoft.com/office/drawing/2014/main" id="{87E27764-8048-EDE4-FAEC-C024A20E3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6" name="Object 97">
              <a:extLst>
                <a:ext uri="{FF2B5EF4-FFF2-40B4-BE49-F238E27FC236}">
                  <a16:creationId xmlns:a16="http://schemas.microsoft.com/office/drawing/2014/main" id="{8951A5BA-23FB-88DA-8A4D-A4C7E5BB9B6D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Regular" panose="00000500000000000000" pitchFamily="2" charset="-127"/>
                  <a:cs typeface="Pretendard Medium" pitchFamily="34" charset="0"/>
                </a:rPr>
                <a:t>DATAMINING</a:t>
              </a:r>
              <a:endParaRPr lang="en-US" dirty="0"/>
            </a:p>
          </p:txBody>
        </p:sp>
      </p:grpSp>
      <p:sp>
        <p:nvSpPr>
          <p:cNvPr id="11" name="Object 39">
            <a:extLst>
              <a:ext uri="{FF2B5EF4-FFF2-40B4-BE49-F238E27FC236}">
                <a16:creationId xmlns:a16="http://schemas.microsoft.com/office/drawing/2014/main" id="{1BD0D723-2CF3-05C3-BD85-B96C7F1A3566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차원축소_PCA</a:t>
            </a:r>
            <a:endParaRPr lang="ko-KR" err="1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84C307E0-E44A-47EE-789E-B1CAEDF56B3F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504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509A63-DF7A-80EF-8D86-EBEE1CCF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DF8D257-8A59-DC5B-94AC-86D2C90E3F6E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DEC59406-C796-DDDF-F334-15E2E4BF7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50B069D5-95B5-6576-0878-190DDAFAF77B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2921371A-14FE-AFE1-598B-2EED79A24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5DCE4142-BED0-5DCF-FDCC-FEFB7B0A2642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EC7C6CE0-1568-EB4D-E048-8005BF678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7F6120EE-E682-410D-68B9-BC2021B05AA8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다중선형회귀</a:t>
            </a:r>
            <a:r>
              <a:rPr lang="en-US" altLang="ko-KR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sz="36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Multi</a:t>
            </a:r>
            <a:r>
              <a:rPr lang="ko-KR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 </a:t>
            </a:r>
            <a:r>
              <a:rPr lang="ko-KR" sz="36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Linear</a:t>
            </a:r>
            <a:r>
              <a:rPr lang="ko-KR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 </a:t>
            </a:r>
            <a:r>
              <a:rPr lang="ko-KR" sz="36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Regression</a:t>
            </a:r>
            <a:r>
              <a:rPr lang="en-US" altLang="ko-KR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endParaRPr lang="ko-KR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6" name="그림 5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119EA4A9-3C18-5D5F-757A-B16F205AD5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1" t="1712" r="53580" b="3425"/>
          <a:stretch/>
        </p:blipFill>
        <p:spPr>
          <a:xfrm>
            <a:off x="1316884" y="3090128"/>
            <a:ext cx="3846722" cy="58629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그림 6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82ED702-1D23-70D4-32C4-2838D06FC9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481" t="1712" r="1481" b="3425"/>
          <a:stretch/>
        </p:blipFill>
        <p:spPr>
          <a:xfrm>
            <a:off x="9722609" y="3095648"/>
            <a:ext cx="3855019" cy="580933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그림 8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9530E616-C140-7635-21A3-24FCEBB263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41" t="1681" r="52802" b="1502"/>
          <a:stretch/>
        </p:blipFill>
        <p:spPr>
          <a:xfrm>
            <a:off x="5346805" y="3086052"/>
            <a:ext cx="3607867" cy="5823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" name="그림 9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DB4E830A-0D5C-8159-36AB-0A5D6C3F00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575" t="1310" r="4506" b="912"/>
          <a:stretch/>
        </p:blipFill>
        <p:spPr>
          <a:xfrm>
            <a:off x="13762596" y="3094262"/>
            <a:ext cx="3644296" cy="581558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8B1E11-7B50-A000-819D-D4FA5C6E4D5F}"/>
              </a:ext>
            </a:extLst>
          </p:cNvPr>
          <p:cNvSpPr txBox="1"/>
          <p:nvPr/>
        </p:nvSpPr>
        <p:spPr>
          <a:xfrm>
            <a:off x="3169260" y="9069876"/>
            <a:ext cx="397412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변수 선택 전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ko-KR" alt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잔차의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시각화 결과 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80F5C6-95A6-FB45-95FB-30C320F12893}"/>
              </a:ext>
            </a:extLst>
          </p:cNvPr>
          <p:cNvSpPr txBox="1"/>
          <p:nvPr/>
        </p:nvSpPr>
        <p:spPr>
          <a:xfrm>
            <a:off x="11581026" y="9069875"/>
            <a:ext cx="397412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변수 선택 </a:t>
            </a:r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후</a:t>
            </a:r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ko-KR" alt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잔차의</a:t>
            </a:r>
            <a:r>
              <a:rPr lang="ko-KR" alt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시각화 결과 </a:t>
            </a:r>
            <a:endParaRPr lang="ko-KR" altLang="en-US" sz="110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11" name="Object 32">
            <a:extLst>
              <a:ext uri="{FF2B5EF4-FFF2-40B4-BE49-F238E27FC236}">
                <a16:creationId xmlns:a16="http://schemas.microsoft.com/office/drawing/2014/main" id="{A145B467-E972-26CB-A697-8AF76F620070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809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947BB0-DD6C-6DDB-CC02-9A1A54EB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8E463FEA-1D04-8C7A-D610-BC00D80BB9B2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8A40377-0EAA-4A6D-878D-11587FDE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5AD6EB6-D10E-CCBB-1903-1D62C17022DD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97AA710A-31B0-F2D5-5F47-00F7AFB00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CE861ECC-5507-BEE2-DB71-3DE7E411800B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51F79A1F-D94A-20AD-EC82-A15555D6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8A52140A-D930-11C8-D654-D43BF8CEAF29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KNN</a:t>
            </a:r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AA04A94D-907E-185F-C50F-CBF750DD50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1" t="-247" r="48968" b="48642"/>
          <a:stretch/>
        </p:blipFill>
        <p:spPr>
          <a:xfrm>
            <a:off x="6600589" y="2942819"/>
            <a:ext cx="4555837" cy="279016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그림 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0877DE82-A7D3-4FCD-DEB8-E903A41E2E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06" t="-79" r="1513" b="48504"/>
          <a:stretch/>
        </p:blipFill>
        <p:spPr>
          <a:xfrm>
            <a:off x="12010766" y="2943991"/>
            <a:ext cx="4673127" cy="278841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그림 7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86F8B4D6-284E-CD2C-20E7-B8A41DB739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1" t="50370" r="48968" b="-808"/>
          <a:stretch/>
        </p:blipFill>
        <p:spPr>
          <a:xfrm>
            <a:off x="6600589" y="6211541"/>
            <a:ext cx="4555837" cy="272072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1" name="그림 10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589D8F82-FCF5-C03C-6AF2-76A311BB2A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06" t="50861" r="1513" b="-1072"/>
          <a:stretch/>
        </p:blipFill>
        <p:spPr>
          <a:xfrm>
            <a:off x="12010766" y="6210023"/>
            <a:ext cx="4673095" cy="270724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Object 31">
            <a:extLst>
              <a:ext uri="{FF2B5EF4-FFF2-40B4-BE49-F238E27FC236}">
                <a16:creationId xmlns:a16="http://schemas.microsoft.com/office/drawing/2014/main" id="{0872CE94-5B53-76EE-4FE3-E6E3AE265100}"/>
              </a:ext>
            </a:extLst>
          </p:cNvPr>
          <p:cNvSpPr txBox="1"/>
          <p:nvPr/>
        </p:nvSpPr>
        <p:spPr>
          <a:xfrm>
            <a:off x="7467824" y="5824578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MSE</a:t>
            </a:r>
            <a:endParaRPr lang="ko-KR" alt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Object 31">
            <a:extLst>
              <a:ext uri="{FF2B5EF4-FFF2-40B4-BE49-F238E27FC236}">
                <a16:creationId xmlns:a16="http://schemas.microsoft.com/office/drawing/2014/main" id="{0F8DD296-77DF-7477-C1F6-B307F586C03E}"/>
              </a:ext>
            </a:extLst>
          </p:cNvPr>
          <p:cNvSpPr txBox="1"/>
          <p:nvPr/>
        </p:nvSpPr>
        <p:spPr>
          <a:xfrm>
            <a:off x="12932792" y="5824577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MAE</a:t>
            </a:r>
            <a:endParaRPr lang="ko-KR" altLang="en-US" sz="110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Object 31">
            <a:extLst>
              <a:ext uri="{FF2B5EF4-FFF2-40B4-BE49-F238E27FC236}">
                <a16:creationId xmlns:a16="http://schemas.microsoft.com/office/drawing/2014/main" id="{9CAC592C-8E7F-D8BE-57AA-189E1EFB609D}"/>
              </a:ext>
            </a:extLst>
          </p:cNvPr>
          <p:cNvSpPr txBox="1"/>
          <p:nvPr/>
        </p:nvSpPr>
        <p:spPr>
          <a:xfrm>
            <a:off x="7467822" y="9021405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R-squared</a:t>
            </a:r>
            <a:endParaRPr lang="ko-KR" sz="110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Object 31">
            <a:extLst>
              <a:ext uri="{FF2B5EF4-FFF2-40B4-BE49-F238E27FC236}">
                <a16:creationId xmlns:a16="http://schemas.microsoft.com/office/drawing/2014/main" id="{9836F16C-156C-75CA-460B-78439741ACD5}"/>
              </a:ext>
            </a:extLst>
          </p:cNvPr>
          <p:cNvSpPr txBox="1"/>
          <p:nvPr/>
        </p:nvSpPr>
        <p:spPr>
          <a:xfrm>
            <a:off x="12932792" y="9021405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Adjusted R-squared</a:t>
            </a:r>
            <a:endParaRPr lang="ko-KR" sz="110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9F2952-4681-B77C-C43B-80570ABB437E}"/>
              </a:ext>
            </a:extLst>
          </p:cNvPr>
          <p:cNvSpPr txBox="1"/>
          <p:nvPr/>
        </p:nvSpPr>
        <p:spPr>
          <a:xfrm>
            <a:off x="1282211" y="2886807"/>
            <a:ext cx="52636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변수 선택 전 </a:t>
            </a:r>
            <a:r>
              <a:rPr lang="ko-KR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K</a:t>
            </a:r>
            <a:r>
              <a:rPr lang="ko-KR" altLang="en-US" sz="24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값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별 예측 성능 평가 </a:t>
            </a:r>
          </a:p>
          <a:p>
            <a:endParaRPr 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</p:txBody>
      </p:sp>
      <p:sp>
        <p:nvSpPr>
          <p:cNvPr id="10" name="Object 32">
            <a:extLst>
              <a:ext uri="{FF2B5EF4-FFF2-40B4-BE49-F238E27FC236}">
                <a16:creationId xmlns:a16="http://schemas.microsoft.com/office/drawing/2014/main" id="{181E10B7-2B8D-471E-A6E4-0F0902D35CA7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940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EC0D6D-0E24-8122-26E0-95BBCE17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F9AD801-E94A-50BA-EB81-D866EE162B9F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4F7E9C7-7F92-CC0C-5254-848521ECF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F669AF7A-DBFF-D0D6-D0C8-1AE871A718B6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02F07BE-B4F5-DC34-C2A0-8047FBAF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2F5C67F-C5F3-5739-30B0-C40E015AC773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9F2518DB-E039-60B7-BE80-2B29DEAD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F5F18947-837C-792F-9986-8253A7ED466D}"/>
              </a:ext>
            </a:extLst>
          </p:cNvPr>
          <p:cNvSpPr txBox="1"/>
          <p:nvPr/>
        </p:nvSpPr>
        <p:spPr>
          <a:xfrm>
            <a:off x="3380952" y="1379124"/>
            <a:ext cx="143886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KNN</a:t>
            </a: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15D0702A-61A7-9C17-5799-1AD4B8185796}"/>
              </a:ext>
            </a:extLst>
          </p:cNvPr>
          <p:cNvSpPr txBox="1"/>
          <p:nvPr/>
        </p:nvSpPr>
        <p:spPr>
          <a:xfrm>
            <a:off x="2413621" y="7378343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잔차의</a:t>
            </a:r>
            <a:r>
              <a:rPr 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정규성</a:t>
            </a:r>
            <a:r>
              <a:rPr 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그래프</a:t>
            </a:r>
            <a:endParaRPr 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pic>
        <p:nvPicPr>
          <p:cNvPr id="11" name="그림 10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72F129FC-E2A5-4ABA-50A2-FD7A3D756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856" y="3760674"/>
            <a:ext cx="4299347" cy="346522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3" name="그림 12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9C6F5A2B-C04C-C7EC-9AFA-82C932094B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" r="5177" b="-657"/>
          <a:stretch/>
        </p:blipFill>
        <p:spPr>
          <a:xfrm>
            <a:off x="6642328" y="3741285"/>
            <a:ext cx="4572522" cy="348236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5" name="그림 14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03B4C79C-76C2-99F7-CB40-9C0B8014BF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62" r="5498" b="1154"/>
          <a:stretch/>
        </p:blipFill>
        <p:spPr>
          <a:xfrm>
            <a:off x="11884987" y="3762035"/>
            <a:ext cx="4806868" cy="344411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6" name="Object 31">
            <a:extLst>
              <a:ext uri="{FF2B5EF4-FFF2-40B4-BE49-F238E27FC236}">
                <a16:creationId xmlns:a16="http://schemas.microsoft.com/office/drawing/2014/main" id="{70613307-23F1-E94E-F84E-D9343F3287CE}"/>
              </a:ext>
            </a:extLst>
          </p:cNvPr>
          <p:cNvSpPr txBox="1"/>
          <p:nvPr/>
        </p:nvSpPr>
        <p:spPr>
          <a:xfrm>
            <a:off x="7521401" y="7378343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잔차의</a:t>
            </a:r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등분산성</a:t>
            </a:r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그래프</a:t>
            </a:r>
          </a:p>
        </p:txBody>
      </p:sp>
      <p:sp>
        <p:nvSpPr>
          <p:cNvPr id="17" name="Object 31">
            <a:extLst>
              <a:ext uri="{FF2B5EF4-FFF2-40B4-BE49-F238E27FC236}">
                <a16:creationId xmlns:a16="http://schemas.microsoft.com/office/drawing/2014/main" id="{1AC47713-0DC4-D304-4484-7FBC94D2C853}"/>
              </a:ext>
            </a:extLst>
          </p:cNvPr>
          <p:cNvSpPr txBox="1"/>
          <p:nvPr/>
        </p:nvSpPr>
        <p:spPr>
          <a:xfrm>
            <a:off x="12879214" y="7378343"/>
            <a:ext cx="2824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잔차의</a:t>
            </a:r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독립성</a:t>
            </a:r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그래프</a:t>
            </a:r>
          </a:p>
          <a:p>
            <a:pPr algn="ctr"/>
            <a:endParaRPr lang="en-US" altLang="ko-KR" sz="110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AFC0CC-2007-7DF4-BE56-62244D9F63E2}"/>
              </a:ext>
            </a:extLst>
          </p:cNvPr>
          <p:cNvSpPr txBox="1"/>
          <p:nvPr/>
        </p:nvSpPr>
        <p:spPr>
          <a:xfrm>
            <a:off x="1282211" y="2886807"/>
            <a:ext cx="64624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변수 선택 전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(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최적 </a:t>
            </a:r>
            <a:r>
              <a:rPr 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K=3)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Residuals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Graph</a:t>
            </a: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</p:txBody>
      </p:sp>
      <p:sp>
        <p:nvSpPr>
          <p:cNvPr id="12" name="Object 32">
            <a:extLst>
              <a:ext uri="{FF2B5EF4-FFF2-40B4-BE49-F238E27FC236}">
                <a16:creationId xmlns:a16="http://schemas.microsoft.com/office/drawing/2014/main" id="{1837F607-E143-897D-C7BB-226F8DEB3DB4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404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AB76B-C035-942C-444E-63E82FFF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85376C0-3A83-7359-D08F-BEA260B3D89F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5C01D07-BBD7-D826-EB26-6C74B5C84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F12FCB31-4C1D-0A57-F67B-17D846C5B3A7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59372295-9A0F-43E9-7A6C-64C588DF4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993BA75C-ED96-0434-D882-E1946A0BAC9E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2F78BE17-CA67-98D9-6464-95BD0B33F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5D4D06BE-E0EA-1A95-1D38-8BA2993850E2}"/>
              </a:ext>
            </a:extLst>
          </p:cNvPr>
          <p:cNvSpPr txBox="1"/>
          <p:nvPr/>
        </p:nvSpPr>
        <p:spPr>
          <a:xfrm>
            <a:off x="3380952" y="1379124"/>
            <a:ext cx="13698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KNN</a:t>
            </a:r>
          </a:p>
        </p:txBody>
      </p:sp>
      <p:sp>
        <p:nvSpPr>
          <p:cNvPr id="15" name="Object 31">
            <a:extLst>
              <a:ext uri="{FF2B5EF4-FFF2-40B4-BE49-F238E27FC236}">
                <a16:creationId xmlns:a16="http://schemas.microsoft.com/office/drawing/2014/main" id="{CEDB0643-B9B5-E729-DA98-19343C27AAAF}"/>
              </a:ext>
            </a:extLst>
          </p:cNvPr>
          <p:cNvSpPr txBox="1"/>
          <p:nvPr/>
        </p:nvSpPr>
        <p:spPr>
          <a:xfrm>
            <a:off x="7467824" y="5824578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>
                <a:latin typeface="Malgun Gothic"/>
                <a:ea typeface="Malgun Gothic"/>
                <a:cs typeface="Calibri"/>
              </a:rPr>
              <a:t>MSE</a:t>
            </a:r>
            <a:endParaRPr lang="ko-KR" altLang="en-US" sz="1100"/>
          </a:p>
        </p:txBody>
      </p:sp>
      <p:sp>
        <p:nvSpPr>
          <p:cNvPr id="16" name="Object 31">
            <a:extLst>
              <a:ext uri="{FF2B5EF4-FFF2-40B4-BE49-F238E27FC236}">
                <a16:creationId xmlns:a16="http://schemas.microsoft.com/office/drawing/2014/main" id="{03704CB8-D002-E877-2AC4-8ED047FDCA80}"/>
              </a:ext>
            </a:extLst>
          </p:cNvPr>
          <p:cNvSpPr txBox="1"/>
          <p:nvPr/>
        </p:nvSpPr>
        <p:spPr>
          <a:xfrm>
            <a:off x="12932792" y="5824577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>
                <a:latin typeface="Malgun Gothic"/>
                <a:ea typeface="Malgun Gothic"/>
                <a:cs typeface="Calibri"/>
              </a:rPr>
              <a:t>MAE</a:t>
            </a:r>
            <a:endParaRPr lang="ko-KR" altLang="en-US" sz="1100"/>
          </a:p>
        </p:txBody>
      </p:sp>
      <p:sp>
        <p:nvSpPr>
          <p:cNvPr id="17" name="Object 31">
            <a:extLst>
              <a:ext uri="{FF2B5EF4-FFF2-40B4-BE49-F238E27FC236}">
                <a16:creationId xmlns:a16="http://schemas.microsoft.com/office/drawing/2014/main" id="{8B5C4E1C-ED1E-35B2-8216-CD43BC27712E}"/>
              </a:ext>
            </a:extLst>
          </p:cNvPr>
          <p:cNvSpPr txBox="1"/>
          <p:nvPr/>
        </p:nvSpPr>
        <p:spPr>
          <a:xfrm>
            <a:off x="7467822" y="9021405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Malgun Gothic"/>
                <a:ea typeface="Malgun Gothic"/>
                <a:cs typeface="+mn-lt"/>
              </a:rPr>
              <a:t>R-squared</a:t>
            </a:r>
            <a:endParaRPr lang="ko-KR" sz="1100"/>
          </a:p>
        </p:txBody>
      </p:sp>
      <p:sp>
        <p:nvSpPr>
          <p:cNvPr id="19" name="Object 31">
            <a:extLst>
              <a:ext uri="{FF2B5EF4-FFF2-40B4-BE49-F238E27FC236}">
                <a16:creationId xmlns:a16="http://schemas.microsoft.com/office/drawing/2014/main" id="{E116055F-3A50-12E8-22B9-925BA9331C3E}"/>
              </a:ext>
            </a:extLst>
          </p:cNvPr>
          <p:cNvSpPr txBox="1"/>
          <p:nvPr/>
        </p:nvSpPr>
        <p:spPr>
          <a:xfrm>
            <a:off x="12932792" y="9021405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latin typeface="Malgun Gothic"/>
                <a:ea typeface="Malgun Gothic"/>
                <a:cs typeface="+mn-lt"/>
              </a:rPr>
              <a:t>Adjusted R-squared</a:t>
            </a:r>
            <a:endParaRPr lang="ko-KR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17AAC1-4C9C-8DFA-5408-701718F67026}"/>
              </a:ext>
            </a:extLst>
          </p:cNvPr>
          <p:cNvSpPr txBox="1"/>
          <p:nvPr/>
        </p:nvSpPr>
        <p:spPr>
          <a:xfrm>
            <a:off x="1282211" y="2886807"/>
            <a:ext cx="52636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변수 선택 </a:t>
            </a:r>
            <a:r>
              <a:rPr lang="ko-KR" altLang="en-US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후</a:t>
            </a:r>
            <a:r>
              <a:rPr 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</a:t>
            </a:r>
            <a:r>
              <a:rPr lang="ko-KR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K</a:t>
            </a:r>
            <a:r>
              <a:rPr lang="ko-KR" altLang="en-US" sz="240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값</a:t>
            </a:r>
            <a:r>
              <a:rPr lang="ko-KR" altLang="en-US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별 예측 성능 평가 </a:t>
            </a:r>
          </a:p>
          <a:p>
            <a:endParaRPr lang="ko-KR" sz="2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</p:txBody>
      </p:sp>
      <p:pic>
        <p:nvPicPr>
          <p:cNvPr id="6" name="그림 5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D20A0E47-937B-3910-3A12-AD74983363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6" r="49519" b="49292"/>
          <a:stretch/>
        </p:blipFill>
        <p:spPr>
          <a:xfrm>
            <a:off x="6596023" y="2937367"/>
            <a:ext cx="4550840" cy="277229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그림 6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ACAF7FC7-99FD-E021-A5BF-E4F370BCAE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6" t="48710" r="50111" b="621"/>
          <a:stretch/>
        </p:blipFill>
        <p:spPr>
          <a:xfrm>
            <a:off x="6589430" y="6214324"/>
            <a:ext cx="4556622" cy="271050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" name="그림 9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D99DC59D-92B6-1FF8-F903-7F9C0843FB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366" t="50087" r="1015" b="468"/>
          <a:stretch/>
        </p:blipFill>
        <p:spPr>
          <a:xfrm>
            <a:off x="12005222" y="6215369"/>
            <a:ext cx="4655566" cy="269292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2" name="그림 11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B8A50DA6-C937-A29D-1AC5-AF85C302F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72" t="-376" r="-321" b="48508"/>
          <a:stretch/>
        </p:blipFill>
        <p:spPr>
          <a:xfrm>
            <a:off x="12003717" y="2945449"/>
            <a:ext cx="4665385" cy="279184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Object 32">
            <a:extLst>
              <a:ext uri="{FF2B5EF4-FFF2-40B4-BE49-F238E27FC236}">
                <a16:creationId xmlns:a16="http://schemas.microsoft.com/office/drawing/2014/main" id="{AD052F14-C4C5-EC9A-A1B8-128451F7E44E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592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D1DB00-78E5-55BD-7FA1-2159AF19F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5F3CCB-DFA1-65F6-4F2F-62B06D4C78B4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50F6452A-B673-B75E-0B8D-CD8FF7029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585A9CB-B5B7-2362-CA1B-86069D493585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EC167AE-3C33-605F-DC00-5E44A756D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2FBF48D-FBC2-68C4-D22C-FE3442538B38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FD195CB-E822-46B2-0CB8-A65F4B515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8CE72B59-248E-C580-19D4-532F0F48B3B5}"/>
              </a:ext>
            </a:extLst>
          </p:cNvPr>
          <p:cNvSpPr txBox="1"/>
          <p:nvPr/>
        </p:nvSpPr>
        <p:spPr>
          <a:xfrm>
            <a:off x="3380952" y="1379124"/>
            <a:ext cx="143886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KNN</a:t>
            </a: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69F29E09-7CE1-CDB5-A32E-A565946B8230}"/>
              </a:ext>
            </a:extLst>
          </p:cNvPr>
          <p:cNvSpPr txBox="1"/>
          <p:nvPr/>
        </p:nvSpPr>
        <p:spPr>
          <a:xfrm>
            <a:off x="2502918" y="7378343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잔차의</a:t>
            </a:r>
            <a:r>
              <a:rPr 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정규성</a:t>
            </a:r>
            <a:r>
              <a:rPr 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sz="11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그래프</a:t>
            </a:r>
            <a:endParaRPr lang="en-US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16" name="Object 31">
            <a:extLst>
              <a:ext uri="{FF2B5EF4-FFF2-40B4-BE49-F238E27FC236}">
                <a16:creationId xmlns:a16="http://schemas.microsoft.com/office/drawing/2014/main" id="{C36EB609-D55E-C687-3FFA-D2347BE74F83}"/>
              </a:ext>
            </a:extLst>
          </p:cNvPr>
          <p:cNvSpPr txBox="1"/>
          <p:nvPr/>
        </p:nvSpPr>
        <p:spPr>
          <a:xfrm>
            <a:off x="7735714" y="7378343"/>
            <a:ext cx="282499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잔차의</a:t>
            </a:r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등분산성</a:t>
            </a:r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그래프</a:t>
            </a:r>
          </a:p>
        </p:txBody>
      </p:sp>
      <p:sp>
        <p:nvSpPr>
          <p:cNvPr id="17" name="Object 31">
            <a:extLst>
              <a:ext uri="{FF2B5EF4-FFF2-40B4-BE49-F238E27FC236}">
                <a16:creationId xmlns:a16="http://schemas.microsoft.com/office/drawing/2014/main" id="{82F615F6-DEFF-6188-6CA0-C0A2D2216428}"/>
              </a:ext>
            </a:extLst>
          </p:cNvPr>
          <p:cNvSpPr txBox="1"/>
          <p:nvPr/>
        </p:nvSpPr>
        <p:spPr>
          <a:xfrm>
            <a:off x="12968511" y="7378343"/>
            <a:ext cx="2824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잔차의</a:t>
            </a:r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독립성</a:t>
            </a:r>
            <a:r>
              <a:rPr lang="en-US" sz="110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sz="110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그래프</a:t>
            </a:r>
          </a:p>
          <a:p>
            <a:pPr algn="ctr"/>
            <a:endParaRPr lang="en-US" altLang="ko-KR" sz="110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87FDE-1EF9-B945-6302-A50869458D01}"/>
              </a:ext>
            </a:extLst>
          </p:cNvPr>
          <p:cNvSpPr txBox="1"/>
          <p:nvPr/>
        </p:nvSpPr>
        <p:spPr>
          <a:xfrm>
            <a:off x="1282211" y="2886807"/>
            <a:ext cx="71274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변수 선택 후</a:t>
            </a:r>
            <a:r>
              <a:rPr lang="ko-KR" altLang="en-US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(</a:t>
            </a:r>
            <a:r>
              <a:rPr lang="ko-KR" altLang="en-US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최적 </a:t>
            </a:r>
            <a:r>
              <a:rPr 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K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=5)</a:t>
            </a:r>
            <a:r>
              <a:rPr lang="ko-KR" altLang="en-US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Residuals</a:t>
            </a:r>
            <a:r>
              <a:rPr lang="ko-KR" altLang="en-US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 </a:t>
            </a:r>
            <a:r>
              <a:rPr lang="en-US" altLang="ko-KR" sz="2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Graph</a:t>
            </a:r>
            <a:endParaRPr lang="ko-KR" altLang="en-US" sz="2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  <a:p>
            <a:endParaRPr lang="ko-KR" altLang="en-US" sz="2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</p:txBody>
      </p:sp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AC2136B1-5E86-D0AC-67D7-4D68E8E599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4" r="6940" b="387"/>
          <a:stretch/>
        </p:blipFill>
        <p:spPr>
          <a:xfrm>
            <a:off x="1708207" y="3744517"/>
            <a:ext cx="4559504" cy="348079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2" name="그림 11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21C31D78-E7F9-AD4F-3637-1C91974575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09" t="193" r="6368" b="1345"/>
          <a:stretch/>
        </p:blipFill>
        <p:spPr>
          <a:xfrm>
            <a:off x="6766581" y="3747291"/>
            <a:ext cx="4744715" cy="34911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8" name="그림 17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E9F43B4E-F7E1-07F9-9C9D-6560CC7A96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3" t="-190" r="3871" b="558"/>
          <a:stretch/>
        </p:blipFill>
        <p:spPr>
          <a:xfrm>
            <a:off x="12020888" y="3740094"/>
            <a:ext cx="4735640" cy="348127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Object 32">
            <a:extLst>
              <a:ext uri="{FF2B5EF4-FFF2-40B4-BE49-F238E27FC236}">
                <a16:creationId xmlns:a16="http://schemas.microsoft.com/office/drawing/2014/main" id="{D8D5194D-45E5-FC7B-E8B2-1EBEDC2F86F6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36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11">
            <a:extLst>
              <a:ext uri="{FF2B5EF4-FFF2-40B4-BE49-F238E27FC236}">
                <a16:creationId xmlns:a16="http://schemas.microsoft.com/office/drawing/2014/main" id="{6000D9F3-6182-E691-6685-52A35C92F16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7211" y="6778800"/>
            <a:ext cx="3544280" cy="17501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1905" y="6794584"/>
            <a:ext cx="3544280" cy="1750182"/>
            <a:chOff x="1361905" y="6835868"/>
            <a:chExt cx="4828571" cy="1708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905" y="6835868"/>
              <a:ext cx="4828571" cy="1708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Light" pitchFamily="34" charset="0"/>
              </a:rPr>
              <a:t>02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80952" y="1379124"/>
            <a:ext cx="111228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 소개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315188" y="9651116"/>
            <a:ext cx="1031619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Pretendard Light" pitchFamily="34" charset="0"/>
              </a:rPr>
              <a:t>데이터 수집 사이트</a:t>
            </a:r>
            <a:r>
              <a:rPr lang="en-US" altLang="ko-KR" sz="1400" dirty="0">
                <a:solidFill>
                  <a:srgbClr val="000000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Pretendard Light" pitchFamily="34" charset="0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Pretendard Light" pitchFamily="34" charset="0"/>
              </a:rPr>
              <a:t>https://www.kaggle.com/datasets/kumarajarshi/life-expectancy-who</a:t>
            </a:r>
            <a:endParaRPr lang="en-US" sz="14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A17CA3-E761-CD4D-439A-58015F412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358" y="3601865"/>
            <a:ext cx="7313520" cy="2146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ECF52E-1C48-B2CB-9292-F1C4308F8DB1}"/>
              </a:ext>
            </a:extLst>
          </p:cNvPr>
          <p:cNvSpPr txBox="1"/>
          <p:nvPr/>
        </p:nvSpPr>
        <p:spPr>
          <a:xfrm>
            <a:off x="8886393" y="4273751"/>
            <a:ext cx="7383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292C32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과거 기대 수명 데이터는 인구통계학적</a:t>
            </a:r>
            <a:r>
              <a:rPr lang="en-US" altLang="ko-KR" dirty="0">
                <a:solidFill>
                  <a:srgbClr val="292C3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rgbClr val="292C3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변수</a:t>
            </a:r>
            <a:r>
              <a:rPr lang="en-US" altLang="ko-KR" dirty="0">
                <a:solidFill>
                  <a:srgbClr val="292C3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rgbClr val="292C3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소득</a:t>
            </a:r>
            <a:r>
              <a:rPr lang="en-US" altLang="ko-KR" dirty="0">
                <a:solidFill>
                  <a:srgbClr val="292C3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rgbClr val="292C3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사망률의 데이터만 수집</a:t>
            </a:r>
            <a:endParaRPr lang="en-US" altLang="ko-KR" b="0" i="0" dirty="0">
              <a:solidFill>
                <a:srgbClr val="292C32"/>
              </a:solidFill>
              <a:effectLst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dirty="0">
                <a:solidFill>
                  <a:srgbClr val="292C3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현재는</a:t>
            </a:r>
            <a:r>
              <a:rPr lang="ko-KR" altLang="en-US" b="0" i="0" dirty="0">
                <a:solidFill>
                  <a:srgbClr val="292C32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예방접종과 인간개발지수의 영향을 파악하기 위한 데이터 필요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A5D4E7B-22D7-0312-7E35-7CB464A6314F}"/>
              </a:ext>
            </a:extLst>
          </p:cNvPr>
          <p:cNvSpPr txBox="1"/>
          <p:nvPr/>
        </p:nvSpPr>
        <p:spPr>
          <a:xfrm>
            <a:off x="1707621" y="7040805"/>
            <a:ext cx="29413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Country</a:t>
            </a:r>
            <a:endParaRPr 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7488F-F0CD-B840-EF42-52B7734C4CA4}"/>
              </a:ext>
            </a:extLst>
          </p:cNvPr>
          <p:cNvSpPr txBox="1"/>
          <p:nvPr/>
        </p:nvSpPr>
        <p:spPr>
          <a:xfrm>
            <a:off x="1707621" y="7708298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193 unique values</a:t>
            </a:r>
            <a:endParaRPr lang="ko-KR" altLang="en-US" sz="2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5A728DE8-8EF4-1935-696C-DBD5867F291B}"/>
              </a:ext>
            </a:extLst>
          </p:cNvPr>
          <p:cNvSpPr txBox="1"/>
          <p:nvPr/>
        </p:nvSpPr>
        <p:spPr>
          <a:xfrm>
            <a:off x="5608654" y="6972642"/>
            <a:ext cx="29413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Year</a:t>
            </a:r>
            <a:endParaRPr 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898A8-1D3B-E00A-1D2C-DDA559CA5A3D}"/>
              </a:ext>
            </a:extLst>
          </p:cNvPr>
          <p:cNvSpPr txBox="1"/>
          <p:nvPr/>
        </p:nvSpPr>
        <p:spPr>
          <a:xfrm>
            <a:off x="5608654" y="7708298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2000 - 2015</a:t>
            </a:r>
            <a:endParaRPr lang="ko-KR" altLang="en-US" sz="2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0BE5BCB0-0BA4-8A35-8DD2-68E2764C47DE}"/>
              </a:ext>
            </a:extLst>
          </p:cNvPr>
          <p:cNvGrpSpPr/>
          <p:nvPr/>
        </p:nvGrpSpPr>
        <p:grpSpPr>
          <a:xfrm>
            <a:off x="9252517" y="6790162"/>
            <a:ext cx="3544280" cy="1750182"/>
            <a:chOff x="1361905" y="6835868"/>
            <a:chExt cx="4828571" cy="1708897"/>
          </a:xfrm>
        </p:grpSpPr>
        <p:pic>
          <p:nvPicPr>
            <p:cNvPr id="26" name="Object 11">
              <a:extLst>
                <a:ext uri="{FF2B5EF4-FFF2-40B4-BE49-F238E27FC236}">
                  <a16:creationId xmlns:a16="http://schemas.microsoft.com/office/drawing/2014/main" id="{950C1959-D5C4-577B-1DBB-F6B2D4A4F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905" y="6835868"/>
              <a:ext cx="4828571" cy="1708897"/>
            </a:xfrm>
            <a:prstGeom prst="rect">
              <a:avLst/>
            </a:prstGeom>
          </p:spPr>
        </p:pic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75B0652B-DA52-36C7-AC02-CD2F687A51E5}"/>
              </a:ext>
            </a:extLst>
          </p:cNvPr>
          <p:cNvGrpSpPr/>
          <p:nvPr/>
        </p:nvGrpSpPr>
        <p:grpSpPr>
          <a:xfrm>
            <a:off x="13197823" y="6773342"/>
            <a:ext cx="3544280" cy="1750182"/>
            <a:chOff x="1361905" y="6835868"/>
            <a:chExt cx="4828571" cy="1708897"/>
          </a:xfrm>
        </p:grpSpPr>
        <p:pic>
          <p:nvPicPr>
            <p:cNvPr id="29" name="Object 11">
              <a:extLst>
                <a:ext uri="{FF2B5EF4-FFF2-40B4-BE49-F238E27FC236}">
                  <a16:creationId xmlns:a16="http://schemas.microsoft.com/office/drawing/2014/main" id="{60C084E3-6227-3F74-57AB-70F9F20FD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905" y="6835868"/>
              <a:ext cx="4828571" cy="1708897"/>
            </a:xfrm>
            <a:prstGeom prst="rect">
              <a:avLst/>
            </a:prstGeom>
          </p:spPr>
        </p:pic>
      </p:grpSp>
      <p:sp>
        <p:nvSpPr>
          <p:cNvPr id="31" name="Object 20">
            <a:extLst>
              <a:ext uri="{FF2B5EF4-FFF2-40B4-BE49-F238E27FC236}">
                <a16:creationId xmlns:a16="http://schemas.microsoft.com/office/drawing/2014/main" id="{F4DE02C1-A04C-D18E-FD2C-616A8F040D19}"/>
              </a:ext>
            </a:extLst>
          </p:cNvPr>
          <p:cNvSpPr txBox="1"/>
          <p:nvPr/>
        </p:nvSpPr>
        <p:spPr>
          <a:xfrm>
            <a:off x="9553960" y="7028383"/>
            <a:ext cx="29413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Data Count</a:t>
            </a:r>
            <a:endParaRPr 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47E11D79-AE17-0635-447A-226CCA5DC502}"/>
              </a:ext>
            </a:extLst>
          </p:cNvPr>
          <p:cNvSpPr txBox="1"/>
          <p:nvPr/>
        </p:nvSpPr>
        <p:spPr>
          <a:xfrm>
            <a:off x="13476766" y="6972642"/>
            <a:ext cx="29413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Column (22)</a:t>
            </a:r>
            <a:endParaRPr lang="en-US" sz="28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EE8E7B-CE84-FAD7-9466-8E745EE95048}"/>
              </a:ext>
            </a:extLst>
          </p:cNvPr>
          <p:cNvSpPr txBox="1"/>
          <p:nvPr/>
        </p:nvSpPr>
        <p:spPr>
          <a:xfrm>
            <a:off x="13476766" y="7434869"/>
            <a:ext cx="2940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float 11</a:t>
            </a:r>
          </a:p>
          <a:p>
            <a:r>
              <a:rPr lang="en-US" altLang="ko-KR" sz="24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Integer 9, String 2</a:t>
            </a:r>
            <a:endParaRPr lang="ko-KR" altLang="en-US" sz="240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E1DF21-B7DE-3FB5-5D77-538EFBFE465B}"/>
              </a:ext>
            </a:extLst>
          </p:cNvPr>
          <p:cNvSpPr txBox="1"/>
          <p:nvPr/>
        </p:nvSpPr>
        <p:spPr>
          <a:xfrm>
            <a:off x="9553960" y="7708298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2938</a:t>
            </a:r>
            <a:endParaRPr lang="ko-KR" altLang="en-US" sz="2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6" name="그룹 1009">
            <a:extLst>
              <a:ext uri="{FF2B5EF4-FFF2-40B4-BE49-F238E27FC236}">
                <a16:creationId xmlns:a16="http://schemas.microsoft.com/office/drawing/2014/main" id="{7F5099FE-F253-00B7-AED7-B4552A97C7C8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17" name="그룹 1010">
              <a:extLst>
                <a:ext uri="{FF2B5EF4-FFF2-40B4-BE49-F238E27FC236}">
                  <a16:creationId xmlns:a16="http://schemas.microsoft.com/office/drawing/2014/main" id="{741AA8E4-A830-451E-34E7-59017FA5E2EB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28" name="Object 27">
                <a:extLst>
                  <a:ext uri="{FF2B5EF4-FFF2-40B4-BE49-F238E27FC236}">
                    <a16:creationId xmlns:a16="http://schemas.microsoft.com/office/drawing/2014/main" id="{DD950C75-D8DD-31CF-4501-5E01EC34B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18" name="Object 30">
              <a:extLst>
                <a:ext uri="{FF2B5EF4-FFF2-40B4-BE49-F238E27FC236}">
                  <a16:creationId xmlns:a16="http://schemas.microsoft.com/office/drawing/2014/main" id="{9417C530-FB67-464E-F17C-EC0BEF161A61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867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7EA8D-2E7A-23A7-263B-51FD3254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F2C17F1-4331-7B98-0F36-5C4F0849E1C0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BEF96C8-A769-C5B4-031B-56243C05F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EC38C94-9326-E5FF-0250-6AC2FC397DA2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70FE773A-1767-7110-D6D2-0AB30062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1E485BC-D641-E300-E30F-26FD4AAE2364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5D4787E6-7B8B-714D-51F7-BC52DF2A3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DAB8AF11-DD6E-D041-A5C1-9FE0871C36C7}"/>
              </a:ext>
            </a:extLst>
          </p:cNvPr>
          <p:cNvSpPr txBox="1"/>
          <p:nvPr/>
        </p:nvSpPr>
        <p:spPr>
          <a:xfrm>
            <a:off x="3380952" y="1379124"/>
            <a:ext cx="143886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dirty="0">
                <a:latin typeface="나눔스퀘어 네오 ExtraBold"/>
                <a:ea typeface="나눔스퀘어 네오 ExtraBold"/>
              </a:rPr>
              <a:t>SVR 모델링 - </a:t>
            </a:r>
            <a:r>
              <a:rPr lang="ko-KR" altLang="en-US" sz="3600" b="1" dirty="0" err="1">
                <a:latin typeface="나눔스퀘어 네오 ExtraBold"/>
                <a:ea typeface="나눔스퀘어 네오 ExtraBold"/>
              </a:rPr>
              <a:t>rbf</a:t>
            </a:r>
            <a:r>
              <a:rPr lang="ko-KR" altLang="en-US" sz="3600" b="1" dirty="0">
                <a:latin typeface="나눔스퀘어 네오 ExtraBold"/>
                <a:ea typeface="나눔스퀘어 네오 ExtraBold"/>
              </a:rPr>
              <a:t> 커널 (비선형)</a:t>
            </a:r>
            <a:endParaRPr lang="ko-KR" altLang="en-US" sz="36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Object 32">
            <a:extLst>
              <a:ext uri="{FF2B5EF4-FFF2-40B4-BE49-F238E27FC236}">
                <a16:creationId xmlns:a16="http://schemas.microsoft.com/office/drawing/2014/main" id="{37CA9A99-1C9E-3734-3690-8699DF8F74C2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4" name="그림 3" descr="텍스트, 스크린샷, 라인, 다채로움이(가) 표시된 사진&#10;&#10;자동 생성된 설명">
            <a:extLst>
              <a:ext uri="{FF2B5EF4-FFF2-40B4-BE49-F238E27FC236}">
                <a16:creationId xmlns:a16="http://schemas.microsoft.com/office/drawing/2014/main" id="{F0EE97D6-3EC0-C753-9049-ABA25251E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571" y="3220664"/>
            <a:ext cx="4750778" cy="3511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BEAAAFCB-543F-CD84-BF25-7E32E0D4A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552" y="3218473"/>
            <a:ext cx="4577129" cy="3498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DC582A09-55CD-BA5D-722C-D65777E96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2381" y="3222641"/>
            <a:ext cx="4679706" cy="3504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2533E5-1396-5ADD-7434-CE0841C24F6E}"/>
              </a:ext>
            </a:extLst>
          </p:cNvPr>
          <p:cNvSpPr txBox="1"/>
          <p:nvPr/>
        </p:nvSpPr>
        <p:spPr>
          <a:xfrm>
            <a:off x="1969358" y="7298209"/>
            <a:ext cx="91517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'C': [50, 70, 100, 200, 500],</a:t>
            </a:r>
          </a:p>
          <a:p>
            <a:pPr marL="285750" indent="-285750">
              <a:buFont typeface="Calibri"/>
              <a:buChar char="-"/>
            </a:pP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   '</a:t>
            </a:r>
            <a:r>
              <a:rPr 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gamma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': [1, 0.1, 0.01, 0.001, 0.0001]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71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037EE-EDF7-85A9-B796-840AACE0B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67B7F0A1-F891-C7C5-BBED-F69D737719B5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F5FF15FE-B932-721A-EDB7-02152D72B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133D71E-1A59-7663-455D-8FC815EE7EC7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DD407F17-C741-337A-29D3-735BF3DAD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AE6AE62D-62F5-A607-00CD-DC66A2901282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120FB3A-930B-8673-2A11-10841E353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56A8A338-BB1D-8FFE-06D5-1C45A73CECA9}"/>
              </a:ext>
            </a:extLst>
          </p:cNvPr>
          <p:cNvSpPr txBox="1"/>
          <p:nvPr/>
        </p:nvSpPr>
        <p:spPr>
          <a:xfrm>
            <a:off x="3380952" y="1379124"/>
            <a:ext cx="143886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latin typeface="나눔스퀘어 네오 ExtraBold"/>
                <a:ea typeface="나눔스퀘어 네오 ExtraBold"/>
              </a:rPr>
              <a:t>SVR 모델링 - </a:t>
            </a:r>
            <a:r>
              <a:rPr lang="ko-KR" altLang="en-US" sz="3600" b="1" err="1">
                <a:latin typeface="나눔스퀘어 네오 ExtraBold"/>
                <a:ea typeface="나눔스퀘어 네오 ExtraBold"/>
              </a:rPr>
              <a:t>linear</a:t>
            </a:r>
            <a:r>
              <a:rPr lang="ko-KR" altLang="en-US" sz="3600" b="1">
                <a:latin typeface="나눔스퀘어 네오 ExtraBold"/>
                <a:ea typeface="나눔스퀘어 네오 ExtraBold"/>
              </a:rPr>
              <a:t> 커널 (선형)</a:t>
            </a:r>
            <a:endParaRPr lang="ko-KR" altLang="en-US" sz="3600" b="1" err="1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Object 32">
            <a:extLst>
              <a:ext uri="{FF2B5EF4-FFF2-40B4-BE49-F238E27FC236}">
                <a16:creationId xmlns:a16="http://schemas.microsoft.com/office/drawing/2014/main" id="{98391068-A694-5136-4E76-14C1027E7FCB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4" name="그림 3" descr="스크린샷, 텍스트, 다채로움이(가) 표시된 사진&#10;&#10;자동 생성된 설명">
            <a:extLst>
              <a:ext uri="{FF2B5EF4-FFF2-40B4-BE49-F238E27FC236}">
                <a16:creationId xmlns:a16="http://schemas.microsoft.com/office/drawing/2014/main" id="{49079C27-0830-4C73-0DE1-58BEC005E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188" y="3447204"/>
            <a:ext cx="5036772" cy="3717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7B327817-A296-F9B4-0E3B-883D33FF7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121" y="3451694"/>
            <a:ext cx="5044586" cy="3709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FF26E2E-638B-8F42-421E-806F4099D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8929" y="3451898"/>
            <a:ext cx="4777398" cy="3705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9D4AA-22A8-F301-0632-08B9DAE26D5A}"/>
              </a:ext>
            </a:extLst>
          </p:cNvPr>
          <p:cNvSpPr txBox="1"/>
          <p:nvPr/>
        </p:nvSpPr>
        <p:spPr>
          <a:xfrm>
            <a:off x="2741655" y="7607128"/>
            <a:ext cx="67962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   'C': [0.1, 0.5, 1, 2, 5],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   '</a:t>
            </a:r>
            <a:r>
              <a:rPr 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gamma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': [1, 0.1, 0.01, 0.001, 0.0001]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175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A4576-E62D-B3BB-91D4-39DCB4896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C52AC154-085C-1985-FF9F-1CB8DB855A36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DA19429A-0CF7-1132-2912-2B4E5179E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EEF20DAB-97E6-71FE-939B-87F4F007FDEB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DB374D93-FBFA-5574-A28E-C902E2A6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7037E67-AD06-51FD-B02F-91DE744B6CD8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F96D6AD-8888-42FC-170A-6CB67AF9B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sp>
        <p:nvSpPr>
          <p:cNvPr id="60" name="Object 60">
            <a:extLst>
              <a:ext uri="{FF2B5EF4-FFF2-40B4-BE49-F238E27FC236}">
                <a16:creationId xmlns:a16="http://schemas.microsoft.com/office/drawing/2014/main" id="{EF79866A-5E61-93E5-351B-877C3753F0A1}"/>
              </a:ext>
            </a:extLst>
          </p:cNvPr>
          <p:cNvSpPr txBox="1"/>
          <p:nvPr/>
        </p:nvSpPr>
        <p:spPr>
          <a:xfrm>
            <a:off x="3380952" y="1379124"/>
            <a:ext cx="143886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latin typeface="나눔스퀘어 네오 ExtraBold"/>
                <a:ea typeface="나눔스퀘어 네오 ExtraBold"/>
              </a:rPr>
              <a:t>SVR 모델링 - </a:t>
            </a:r>
            <a:r>
              <a:rPr lang="ko-KR" altLang="en-US" sz="3600" b="1" err="1">
                <a:latin typeface="나눔스퀘어 네오 ExtraBold"/>
                <a:ea typeface="나눔스퀘어 네오 ExtraBold"/>
              </a:rPr>
              <a:t>poly</a:t>
            </a:r>
            <a:r>
              <a:rPr lang="ko-KR" altLang="en-US" sz="3600" b="1">
                <a:latin typeface="나눔스퀘어 네오 ExtraBold"/>
                <a:ea typeface="나눔스퀘어 네오 ExtraBold"/>
              </a:rPr>
              <a:t> 커널 (다항식)</a:t>
            </a:r>
            <a:endParaRPr lang="ko-KR" altLang="en-US" sz="3600" b="1" err="1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Object 32">
            <a:extLst>
              <a:ext uri="{FF2B5EF4-FFF2-40B4-BE49-F238E27FC236}">
                <a16:creationId xmlns:a16="http://schemas.microsoft.com/office/drawing/2014/main" id="{F46C7D4B-E122-5ECD-D642-D3BBCBC293A5}"/>
              </a:ext>
            </a:extLst>
          </p:cNvPr>
          <p:cNvSpPr txBox="1"/>
          <p:nvPr/>
        </p:nvSpPr>
        <p:spPr>
          <a:xfrm>
            <a:off x="1379358" y="1446214"/>
            <a:ext cx="147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별첨</a:t>
            </a:r>
            <a:endParaRPr lang="en-US" sz="360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4" name="그림 3" descr="스크린샷, 텍스트, 다채로움, 라인이(가) 표시된 사진&#10;&#10;자동 생성된 설명">
            <a:extLst>
              <a:ext uri="{FF2B5EF4-FFF2-40B4-BE49-F238E27FC236}">
                <a16:creationId xmlns:a16="http://schemas.microsoft.com/office/drawing/2014/main" id="{F5A2926B-A90F-8D86-46C7-8D755741D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792" y="3448889"/>
            <a:ext cx="5017477" cy="3774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6FE2C12D-770B-7052-C5CF-60A3DFFB1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326" y="3451225"/>
            <a:ext cx="4885349" cy="3765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5CDFD4CF-21E9-6FB6-2731-6F9655134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9832" y="3446073"/>
            <a:ext cx="5013570" cy="3778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59169F-E7FB-006D-D08C-50B8FD89C964}"/>
              </a:ext>
            </a:extLst>
          </p:cNvPr>
          <p:cNvSpPr txBox="1"/>
          <p:nvPr/>
        </p:nvSpPr>
        <p:spPr>
          <a:xfrm>
            <a:off x="2394121" y="7529898"/>
            <a:ext cx="1023293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[1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]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C: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0.1,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1,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10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coef0: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0,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1,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2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=&gt;C:0.1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coef0: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2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degree:4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04C45-30FE-A537-9437-FC878C536DC1}"/>
              </a:ext>
            </a:extLst>
          </p:cNvPr>
          <p:cNvSpPr txBox="1"/>
          <p:nvPr/>
        </p:nvSpPr>
        <p:spPr>
          <a:xfrm>
            <a:off x="7901213" y="7529285"/>
            <a:ext cx="435428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[2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차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degree: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4,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5,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C: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0.01,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0.1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coef0: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2,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4,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=&gt;C: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0.1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coef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degree:</a:t>
            </a:r>
            <a:r>
              <a:rPr 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49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7897" y="5364286"/>
            <a:ext cx="1209921" cy="1195238"/>
            <a:chOff x="8537897" y="5364286"/>
            <a:chExt cx="1209921" cy="11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7897" y="5364286"/>
              <a:ext cx="1209921" cy="11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 Light" pitchFamily="34" charset="0"/>
              </a:rPr>
              <a:t>03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8852376" y="5671434"/>
            <a:ext cx="580962" cy="580941"/>
            <a:chOff x="8852376" y="5671434"/>
            <a:chExt cx="580962" cy="5809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2376" y="5671434"/>
              <a:ext cx="580962" cy="5809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6504" y="3552381"/>
            <a:ext cx="6838095" cy="1506706"/>
            <a:chOff x="1286504" y="3552381"/>
            <a:chExt cx="6838095" cy="15067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504" y="3552381"/>
              <a:ext cx="6838095" cy="150670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105100" y="4078066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01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48404" y="3977751"/>
            <a:ext cx="13381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itchFamily="34" charset="0"/>
              </a:rPr>
              <a:t>국가</a:t>
            </a:r>
          </a:p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itchFamily="34" charset="0"/>
              </a:rPr>
              <a:t>정보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2756519" y="4340476"/>
            <a:ext cx="914255" cy="14286"/>
            <a:chOff x="2756519" y="4340476"/>
            <a:chExt cx="914255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756519" y="4340476"/>
              <a:ext cx="914255" cy="1428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380868" y="3767429"/>
            <a:ext cx="347933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Country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Year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Status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sz="16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Life expectancy</a:t>
            </a:r>
            <a:endParaRPr lang="en-US" sz="1600" dirty="0">
              <a:solidFill>
                <a:srgbClr val="FF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286504" y="5303790"/>
            <a:ext cx="6838095" cy="1506706"/>
            <a:chOff x="1286504" y="5303790"/>
            <a:chExt cx="6838095" cy="15067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504" y="5303790"/>
              <a:ext cx="6838095" cy="150670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105095" y="5829476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03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48404" y="5854373"/>
            <a:ext cx="13381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itchFamily="34" charset="0"/>
              </a:rPr>
              <a:t>사망</a:t>
            </a:r>
            <a:endParaRPr lang="en-US" sz="2400" b="1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Light" pitchFamily="34" charset="0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2756519" y="6091885"/>
            <a:ext cx="914255" cy="14286"/>
            <a:chOff x="2756519" y="6091885"/>
            <a:chExt cx="914255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756519" y="6091885"/>
              <a:ext cx="914255" cy="1428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380868" y="5656721"/>
            <a:ext cx="346338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Adult Mortality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infant deaths</a:t>
            </a: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under-five deaths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286504" y="7055199"/>
            <a:ext cx="6838095" cy="1506706"/>
            <a:chOff x="1286504" y="7055199"/>
            <a:chExt cx="6838095" cy="150670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504" y="7055199"/>
              <a:ext cx="6838095" cy="1506706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105095" y="7580886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05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48404" y="7480569"/>
            <a:ext cx="13381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예방</a:t>
            </a:r>
            <a:endParaRPr lang="ko-KR" sz="240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400" b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접종</a:t>
            </a:r>
          </a:p>
        </p:txBody>
      </p:sp>
      <p:grpSp>
        <p:nvGrpSpPr>
          <p:cNvPr id="1013" name="그룹 1013"/>
          <p:cNvGrpSpPr/>
          <p:nvPr/>
        </p:nvGrpSpPr>
        <p:grpSpPr>
          <a:xfrm>
            <a:off x="2756519" y="7843294"/>
            <a:ext cx="914255" cy="14286"/>
            <a:chOff x="2756519" y="7843294"/>
            <a:chExt cx="914255" cy="142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756519" y="7843294"/>
              <a:ext cx="914255" cy="1428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3380868" y="7369970"/>
            <a:ext cx="346338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Hepatitis B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Polio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Diphtheria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8031001" y="4243596"/>
            <a:ext cx="761852" cy="1086057"/>
            <a:chOff x="8031001" y="4243596"/>
            <a:chExt cx="761852" cy="108605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1001" y="4243596"/>
              <a:ext cx="761852" cy="10860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40524" y="6608893"/>
            <a:ext cx="752329" cy="1243769"/>
            <a:chOff x="8040524" y="6608893"/>
            <a:chExt cx="752329" cy="124376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0524" y="6608893"/>
              <a:ext cx="752329" cy="12437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161115" y="3552381"/>
            <a:ext cx="6838095" cy="1506706"/>
            <a:chOff x="10161115" y="3552381"/>
            <a:chExt cx="6838095" cy="150670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1115" y="3552381"/>
              <a:ext cx="6838095" cy="150670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0062181" y="4078067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02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084997" y="4084077"/>
            <a:ext cx="13381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질병</a:t>
            </a:r>
            <a:endParaRPr lang="en-US" altLang="ko-KR" sz="2400" b="1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17" name="그룹 1017"/>
          <p:cNvGrpSpPr/>
          <p:nvPr/>
        </p:nvGrpSpPr>
        <p:grpSpPr>
          <a:xfrm>
            <a:off x="12193112" y="4340476"/>
            <a:ext cx="914255" cy="14286"/>
            <a:chOff x="12193112" y="4340476"/>
            <a:chExt cx="914255" cy="1428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2193112" y="4340476"/>
              <a:ext cx="914255" cy="14286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3001815" y="3781949"/>
            <a:ext cx="331590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Measles</a:t>
            </a:r>
            <a:endParaRPr lang="ko-KR" alt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HIV/AIDS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thinness  10-19 years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thinness 5-9 years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10161115" y="5295238"/>
            <a:ext cx="6838095" cy="1506706"/>
            <a:chOff x="10161115" y="5295238"/>
            <a:chExt cx="6838095" cy="150670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1115" y="5295238"/>
              <a:ext cx="6838095" cy="1506706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0062181" y="5820924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04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084997" y="5826934"/>
            <a:ext cx="13381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사회</a:t>
            </a:r>
            <a:endParaRPr lang="en-US" sz="2400" b="1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>
            <a:off x="12193112" y="6083333"/>
            <a:ext cx="914255" cy="14286"/>
            <a:chOff x="12193112" y="6083333"/>
            <a:chExt cx="914255" cy="1428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2193112" y="6083333"/>
              <a:ext cx="914255" cy="14286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3001815" y="5525176"/>
            <a:ext cx="331590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Alcohol</a:t>
            </a: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Population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Schooling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BMI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10161115" y="7048591"/>
            <a:ext cx="6838095" cy="1506706"/>
            <a:chOff x="10161115" y="7048591"/>
            <a:chExt cx="6838095" cy="150670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1115" y="7048591"/>
              <a:ext cx="6838095" cy="1506706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0062181" y="7574276"/>
            <a:ext cx="11453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 Light" pitchFamily="34" charset="0"/>
              </a:rPr>
              <a:t>06</a:t>
            </a:r>
            <a:endParaRPr lang="en-US" sz="24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084997" y="7580287"/>
            <a:ext cx="13381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itchFamily="34" charset="0"/>
              </a:rPr>
              <a:t>경제</a:t>
            </a:r>
          </a:p>
        </p:txBody>
      </p:sp>
      <p:grpSp>
        <p:nvGrpSpPr>
          <p:cNvPr id="1021" name="그룹 1021"/>
          <p:cNvGrpSpPr/>
          <p:nvPr/>
        </p:nvGrpSpPr>
        <p:grpSpPr>
          <a:xfrm>
            <a:off x="12193112" y="7836686"/>
            <a:ext cx="914255" cy="14286"/>
            <a:chOff x="12193112" y="7836686"/>
            <a:chExt cx="914255" cy="1428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2193112" y="7836686"/>
              <a:ext cx="914255" cy="14286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13001815" y="7162601"/>
            <a:ext cx="331590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percentage expenditure</a:t>
            </a: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Total expenditure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GDP</a:t>
            </a:r>
          </a:p>
          <a:p>
            <a:r>
              <a:rPr 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Income composition of resources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9486509" y="4243596"/>
            <a:ext cx="776090" cy="1086057"/>
            <a:chOff x="9486509" y="4243596"/>
            <a:chExt cx="776090" cy="108605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86509" y="4243596"/>
              <a:ext cx="776090" cy="108605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024599" y="5914286"/>
            <a:ext cx="492063" cy="176040"/>
            <a:chOff x="8024599" y="5914286"/>
            <a:chExt cx="492063" cy="17604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8024599" y="5914286"/>
              <a:ext cx="492063" cy="17604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762893" y="5914286"/>
            <a:ext cx="490278" cy="176040"/>
            <a:chOff x="9762893" y="5914286"/>
            <a:chExt cx="490278" cy="17604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9762893" y="5914286"/>
              <a:ext cx="490278" cy="17604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486509" y="6608893"/>
            <a:ext cx="776090" cy="1243769"/>
            <a:chOff x="9486509" y="6608893"/>
            <a:chExt cx="776090" cy="1243769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6509" y="6608893"/>
              <a:ext cx="776090" cy="1243769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3380952" y="1379124"/>
            <a:ext cx="1715081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컬럼 소개</a:t>
            </a:r>
          </a:p>
        </p:txBody>
      </p:sp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01798CDB-99F7-0368-7F67-8C61F38BA8EB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15" name="그룹 1010">
              <a:extLst>
                <a:ext uri="{FF2B5EF4-FFF2-40B4-BE49-F238E27FC236}">
                  <a16:creationId xmlns:a16="http://schemas.microsoft.com/office/drawing/2014/main" id="{200590E3-2F8E-E019-972C-92A0E08ABE5E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17" name="Object 27">
                <a:extLst>
                  <a:ext uri="{FF2B5EF4-FFF2-40B4-BE49-F238E27FC236}">
                    <a16:creationId xmlns:a16="http://schemas.microsoft.com/office/drawing/2014/main" id="{5AD995AB-4051-0A4C-5A7F-5983BF6EF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16" name="Object 30">
              <a:extLst>
                <a:ext uri="{FF2B5EF4-FFF2-40B4-BE49-F238E27FC236}">
                  <a16:creationId xmlns:a16="http://schemas.microsoft.com/office/drawing/2014/main" id="{C54A4778-4194-7096-7D0B-1AE7AC228DC5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32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152FE-1480-4DFD-759C-CF6E57190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6B5350C0-7366-9D4C-9CF8-B52BDEC675F2}"/>
              </a:ext>
            </a:extLst>
          </p:cNvPr>
          <p:cNvGrpSpPr/>
          <p:nvPr/>
        </p:nvGrpSpPr>
        <p:grpSpPr>
          <a:xfrm>
            <a:off x="5543605" y="5409524"/>
            <a:ext cx="4070695" cy="1336524"/>
            <a:chOff x="5429305" y="5409524"/>
            <a:chExt cx="4070695" cy="133652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D4E35F56-7C98-C927-B382-2815B3028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305" y="5409524"/>
              <a:ext cx="4070695" cy="133652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1357049-DC91-8137-E864-60696D56152A}"/>
              </a:ext>
            </a:extLst>
          </p:cNvPr>
          <p:cNvGrpSpPr/>
          <p:nvPr/>
        </p:nvGrpSpPr>
        <p:grpSpPr>
          <a:xfrm>
            <a:off x="5543605" y="7136391"/>
            <a:ext cx="4070695" cy="1336524"/>
            <a:chOff x="5429305" y="7136391"/>
            <a:chExt cx="4070695" cy="133652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DA91F3D-E2A0-DB13-2A34-E6E0F680C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305" y="7136391"/>
              <a:ext cx="4070695" cy="133652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B6A51D81-14E7-C049-F388-E507A8F3EA23}"/>
              </a:ext>
            </a:extLst>
          </p:cNvPr>
          <p:cNvGrpSpPr/>
          <p:nvPr/>
        </p:nvGrpSpPr>
        <p:grpSpPr>
          <a:xfrm>
            <a:off x="5543605" y="3675381"/>
            <a:ext cx="4070695" cy="1336524"/>
            <a:chOff x="5429305" y="3675381"/>
            <a:chExt cx="4070695" cy="1336524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EA8C8AD1-1F37-B88C-9383-667C9B9CE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305" y="3675381"/>
              <a:ext cx="4070695" cy="1336524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6297B11-DD86-EC5D-635A-DC5B283D5354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C1A6A218-AA1F-B298-A74A-C0916E1D5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EF1BDC23-0318-DDC5-335D-90C0525B25E5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DA0B3EB2-5CEB-3617-2B30-5093312C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2B55ADBD-3841-C658-B389-D1CA103DC235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801028BA-7CA8-1FC9-DDC3-BF16DDEBC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2FA83416-A131-331F-FEB2-89E35D183164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en-US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370D1ECB-CEBE-2EB2-9170-35EE791AE909}"/>
              </a:ext>
            </a:extLst>
          </p:cNvPr>
          <p:cNvGrpSpPr/>
          <p:nvPr/>
        </p:nvGrpSpPr>
        <p:grpSpPr>
          <a:xfrm>
            <a:off x="4170534" y="6010434"/>
            <a:ext cx="1482692" cy="176040"/>
            <a:chOff x="4056234" y="6010434"/>
            <a:chExt cx="1482692" cy="176040"/>
          </a:xfrm>
        </p:grpSpPr>
        <p:pic>
          <p:nvPicPr>
            <p:cNvPr id="42" name="Object 41">
              <a:extLst>
                <a:ext uri="{FF2B5EF4-FFF2-40B4-BE49-F238E27FC236}">
                  <a16:creationId xmlns:a16="http://schemas.microsoft.com/office/drawing/2014/main" id="{66B0B911-9BF4-0AE5-8B86-1A486BC19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056234" y="6010434"/>
              <a:ext cx="1482692" cy="176040"/>
            </a:xfrm>
            <a:prstGeom prst="rect">
              <a:avLst/>
            </a:prstGeom>
          </p:spPr>
        </p:pic>
      </p:grpSp>
      <p:grpSp>
        <p:nvGrpSpPr>
          <p:cNvPr id="1014" name="그룹 1014">
            <a:extLst>
              <a:ext uri="{FF2B5EF4-FFF2-40B4-BE49-F238E27FC236}">
                <a16:creationId xmlns:a16="http://schemas.microsoft.com/office/drawing/2014/main" id="{ECBFB64A-3E28-F166-EBB1-6FB33467059B}"/>
              </a:ext>
            </a:extLst>
          </p:cNvPr>
          <p:cNvGrpSpPr/>
          <p:nvPr/>
        </p:nvGrpSpPr>
        <p:grpSpPr>
          <a:xfrm>
            <a:off x="4911879" y="4304325"/>
            <a:ext cx="741346" cy="1791259"/>
            <a:chOff x="4797579" y="4304325"/>
            <a:chExt cx="741346" cy="1791259"/>
          </a:xfrm>
        </p:grpSpPr>
        <p:pic>
          <p:nvPicPr>
            <p:cNvPr id="45" name="Object 44">
              <a:extLst>
                <a:ext uri="{FF2B5EF4-FFF2-40B4-BE49-F238E27FC236}">
                  <a16:creationId xmlns:a16="http://schemas.microsoft.com/office/drawing/2014/main" id="{B0FDC18A-AE8B-93D4-6A02-E627A5A9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7579" y="4304325"/>
              <a:ext cx="741346" cy="1791259"/>
            </a:xfrm>
            <a:prstGeom prst="rect">
              <a:avLst/>
            </a:prstGeom>
          </p:spPr>
        </p:pic>
      </p:grp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5BDAA288-755B-9051-8039-FF77CA137C9F}"/>
              </a:ext>
            </a:extLst>
          </p:cNvPr>
          <p:cNvGrpSpPr/>
          <p:nvPr/>
        </p:nvGrpSpPr>
        <p:grpSpPr>
          <a:xfrm>
            <a:off x="4911879" y="6061937"/>
            <a:ext cx="741346" cy="1791259"/>
            <a:chOff x="4797579" y="6061937"/>
            <a:chExt cx="741346" cy="1791259"/>
          </a:xfrm>
        </p:grpSpPr>
        <p:pic>
          <p:nvPicPr>
            <p:cNvPr id="48" name="Object 47">
              <a:extLst>
                <a:ext uri="{FF2B5EF4-FFF2-40B4-BE49-F238E27FC236}">
                  <a16:creationId xmlns:a16="http://schemas.microsoft.com/office/drawing/2014/main" id="{4FF2F616-66C8-3B7D-0F55-12186D25D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7579" y="6061937"/>
              <a:ext cx="741346" cy="1791259"/>
            </a:xfrm>
            <a:prstGeom prst="rect">
              <a:avLst/>
            </a:prstGeom>
          </p:spPr>
        </p:pic>
      </p:grp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06E65227-0D73-9868-575E-6AB89154EA49}"/>
              </a:ext>
            </a:extLst>
          </p:cNvPr>
          <p:cNvGrpSpPr/>
          <p:nvPr/>
        </p:nvGrpSpPr>
        <p:grpSpPr>
          <a:xfrm>
            <a:off x="10590490" y="5400000"/>
            <a:ext cx="7098731" cy="1355599"/>
            <a:chOff x="10476190" y="5400000"/>
            <a:chExt cx="6565331" cy="1355599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E13C165E-288D-6B25-DC78-BB836105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6190" y="5400000"/>
              <a:ext cx="6565331" cy="1355599"/>
            </a:xfrm>
            <a:prstGeom prst="rect">
              <a:avLst/>
            </a:prstGeom>
          </p:spPr>
        </p:pic>
      </p:grp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954F3BDD-2CAC-24C2-2037-F0308C0B8789}"/>
              </a:ext>
            </a:extLst>
          </p:cNvPr>
          <p:cNvGrpSpPr/>
          <p:nvPr/>
        </p:nvGrpSpPr>
        <p:grpSpPr>
          <a:xfrm>
            <a:off x="10590490" y="3675381"/>
            <a:ext cx="7098731" cy="1340359"/>
            <a:chOff x="10476190" y="3675381"/>
            <a:chExt cx="6565331" cy="1355599"/>
          </a:xfrm>
        </p:grpSpPr>
        <p:pic>
          <p:nvPicPr>
            <p:cNvPr id="54" name="Object 53">
              <a:extLst>
                <a:ext uri="{FF2B5EF4-FFF2-40B4-BE49-F238E27FC236}">
                  <a16:creationId xmlns:a16="http://schemas.microsoft.com/office/drawing/2014/main" id="{B18E8AF9-D5C7-EA63-DA21-9B929AFB0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6190" y="3675381"/>
              <a:ext cx="6565331" cy="1355599"/>
            </a:xfrm>
            <a:prstGeom prst="rect">
              <a:avLst/>
            </a:prstGeom>
          </p:spPr>
        </p:pic>
      </p:grpSp>
      <p:grpSp>
        <p:nvGrpSpPr>
          <p:cNvPr id="1019" name="그룹 1019">
            <a:extLst>
              <a:ext uri="{FF2B5EF4-FFF2-40B4-BE49-F238E27FC236}">
                <a16:creationId xmlns:a16="http://schemas.microsoft.com/office/drawing/2014/main" id="{7241F09C-C3B5-85D4-4C95-5ECC5E9CBE64}"/>
              </a:ext>
            </a:extLst>
          </p:cNvPr>
          <p:cNvGrpSpPr/>
          <p:nvPr/>
        </p:nvGrpSpPr>
        <p:grpSpPr>
          <a:xfrm>
            <a:off x="10590490" y="7141782"/>
            <a:ext cx="7098731" cy="1340359"/>
            <a:chOff x="10476190" y="7126542"/>
            <a:chExt cx="6565331" cy="1355599"/>
          </a:xfrm>
        </p:grpSpPr>
        <p:pic>
          <p:nvPicPr>
            <p:cNvPr id="60" name="Object 59">
              <a:extLst>
                <a:ext uri="{FF2B5EF4-FFF2-40B4-BE49-F238E27FC236}">
                  <a16:creationId xmlns:a16="http://schemas.microsoft.com/office/drawing/2014/main" id="{9392CDAE-5115-1752-7FAA-7FE7E2E11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6190" y="7126542"/>
              <a:ext cx="6565331" cy="1355599"/>
            </a:xfrm>
            <a:prstGeom prst="rect">
              <a:avLst/>
            </a:prstGeom>
          </p:spPr>
        </p:pic>
      </p:grpSp>
      <p:grpSp>
        <p:nvGrpSpPr>
          <p:cNvPr id="1020" name="그룹 1020">
            <a:extLst>
              <a:ext uri="{FF2B5EF4-FFF2-40B4-BE49-F238E27FC236}">
                <a16:creationId xmlns:a16="http://schemas.microsoft.com/office/drawing/2014/main" id="{68C82384-D726-B857-7AC6-0AC13FBBC3DD}"/>
              </a:ext>
            </a:extLst>
          </p:cNvPr>
          <p:cNvGrpSpPr/>
          <p:nvPr/>
        </p:nvGrpSpPr>
        <p:grpSpPr>
          <a:xfrm>
            <a:off x="9614300" y="7711140"/>
            <a:ext cx="1071429" cy="176040"/>
            <a:chOff x="9500000" y="7711140"/>
            <a:chExt cx="1071429" cy="176040"/>
          </a:xfrm>
        </p:grpSpPr>
        <p:pic>
          <p:nvPicPr>
            <p:cNvPr id="63" name="Object 62">
              <a:extLst>
                <a:ext uri="{FF2B5EF4-FFF2-40B4-BE49-F238E27FC236}">
                  <a16:creationId xmlns:a16="http://schemas.microsoft.com/office/drawing/2014/main" id="{3DCB0FB2-776D-62F3-EAA5-46B9E283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500000" y="7711140"/>
              <a:ext cx="1071429" cy="176040"/>
            </a:xfrm>
            <a:prstGeom prst="rect">
              <a:avLst/>
            </a:prstGeom>
          </p:spPr>
        </p:pic>
      </p:grpSp>
      <p:grpSp>
        <p:nvGrpSpPr>
          <p:cNvPr id="1021" name="그룹 1021">
            <a:extLst>
              <a:ext uri="{FF2B5EF4-FFF2-40B4-BE49-F238E27FC236}">
                <a16:creationId xmlns:a16="http://schemas.microsoft.com/office/drawing/2014/main" id="{0DA225FE-500E-9D2E-BE9F-B35151B7357C}"/>
              </a:ext>
            </a:extLst>
          </p:cNvPr>
          <p:cNvGrpSpPr/>
          <p:nvPr/>
        </p:nvGrpSpPr>
        <p:grpSpPr>
          <a:xfrm>
            <a:off x="9590490" y="4272077"/>
            <a:ext cx="1095238" cy="176040"/>
            <a:chOff x="9476190" y="4272077"/>
            <a:chExt cx="1095238" cy="176040"/>
          </a:xfrm>
        </p:grpSpPr>
        <p:pic>
          <p:nvPicPr>
            <p:cNvPr id="66" name="Object 65">
              <a:extLst>
                <a:ext uri="{FF2B5EF4-FFF2-40B4-BE49-F238E27FC236}">
                  <a16:creationId xmlns:a16="http://schemas.microsoft.com/office/drawing/2014/main" id="{216CC451-2E38-6532-F659-FA9B22485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476190" y="4272077"/>
              <a:ext cx="1095238" cy="176040"/>
            </a:xfrm>
            <a:prstGeom prst="rect">
              <a:avLst/>
            </a:prstGeom>
          </p:spPr>
        </p:pic>
      </p:grpSp>
      <p:sp>
        <p:nvSpPr>
          <p:cNvPr id="77" name="Object 77">
            <a:extLst>
              <a:ext uri="{FF2B5EF4-FFF2-40B4-BE49-F238E27FC236}">
                <a16:creationId xmlns:a16="http://schemas.microsoft.com/office/drawing/2014/main" id="{FE9E5379-CF8F-0435-3C8F-05CB129E824A}"/>
              </a:ext>
            </a:extLst>
          </p:cNvPr>
          <p:cNvSpPr txBox="1"/>
          <p:nvPr/>
        </p:nvSpPr>
        <p:spPr>
          <a:xfrm>
            <a:off x="5650887" y="4142453"/>
            <a:ext cx="405813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결측치</a:t>
            </a:r>
            <a:r>
              <a:rPr lang="ko-KR" altLang="en-US" sz="2400" b="1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 처리</a:t>
            </a:r>
            <a:r>
              <a:rPr lang="en-US" altLang="ko-KR" sz="2400" b="1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1 - </a:t>
            </a:r>
            <a:r>
              <a:rPr lang="en-US" altLang="ko-KR" sz="2400" b="1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</a:t>
            </a:r>
            <a:r>
              <a:rPr lang="en-US" altLang="ko-KR" sz="2400" b="1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</a:t>
            </a:r>
            <a:endParaRPr lang="en-US" altLang="ko-KR" sz="2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0F092987-4493-ABCE-3614-40DB77516955}"/>
              </a:ext>
            </a:extLst>
          </p:cNvPr>
          <p:cNvSpPr txBox="1"/>
          <p:nvPr/>
        </p:nvSpPr>
        <p:spPr>
          <a:xfrm>
            <a:off x="6366212" y="5872789"/>
            <a:ext cx="26274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데이터타입 변경</a:t>
            </a:r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E3E533FC-5F29-1C18-0959-74CC6287DA8E}"/>
              </a:ext>
            </a:extLst>
          </p:cNvPr>
          <p:cNvSpPr txBox="1"/>
          <p:nvPr/>
        </p:nvSpPr>
        <p:spPr>
          <a:xfrm>
            <a:off x="7212987" y="7615905"/>
            <a:ext cx="933937" cy="4615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편집</a:t>
            </a:r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D7BB33C9-A65E-005C-BCB4-4EBCF1BB968D}"/>
              </a:ext>
            </a:extLst>
          </p:cNvPr>
          <p:cNvSpPr txBox="1"/>
          <p:nvPr/>
        </p:nvSpPr>
        <p:spPr>
          <a:xfrm>
            <a:off x="10685214" y="3924021"/>
            <a:ext cx="715451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GDP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-&gt;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IMF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데이터 사용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동일국가 명칭 통일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)</a:t>
            </a:r>
            <a:endParaRPr lang="ko-KR" altLang="en-US" sz="1600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Population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-&gt;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인구 데이터 사용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Adult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Mortality,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Alcohol,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Total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expenditure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-&gt;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선형 </a:t>
            </a:r>
            <a:r>
              <a:rPr lang="ko-KR" altLang="en-US" sz="1600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보간으로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ko-KR" altLang="en-US" sz="1600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결측치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보강</a:t>
            </a:r>
            <a:endParaRPr lang="en-US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50D05868-FD85-B692-2B22-E43A877A2735}"/>
              </a:ext>
            </a:extLst>
          </p:cNvPr>
          <p:cNvSpPr txBox="1"/>
          <p:nvPr/>
        </p:nvSpPr>
        <p:spPr>
          <a:xfrm>
            <a:off x="10685214" y="5702195"/>
            <a:ext cx="529523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GDP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-&gt;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쉼표 제거 후 숫자형으로 변환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Population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-&gt;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단위 통일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범주형 데이터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Status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-&gt;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One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-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hot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encoding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진행</a:t>
            </a:r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D9CD3CD2-3451-19E5-1926-077E1396F48F}"/>
              </a:ext>
            </a:extLst>
          </p:cNvPr>
          <p:cNvSpPr txBox="1"/>
          <p:nvPr/>
        </p:nvSpPr>
        <p:spPr>
          <a:xfrm>
            <a:off x="10685214" y="7260551"/>
            <a:ext cx="601151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컬럼명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앞뒤 공백 제거</a:t>
            </a:r>
          </a:p>
          <a:p>
            <a:r>
              <a:rPr lang="ko-KR" altLang="en-US" sz="1600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컬럼명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오류 수정 </a:t>
            </a:r>
            <a:endParaRPr lang="en-US" altLang="ko-KR" sz="1600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(thinness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1-19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years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-&gt;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thinness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10-19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years)</a:t>
            </a:r>
            <a:endParaRPr lang="ko-KR" altLang="en-US" sz="1600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종속변수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Life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expectancy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-&gt;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데이터프레임 맨 오른쪽으로 이동</a:t>
            </a: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4CA75963-946B-4815-8658-2CC10439362C}"/>
              </a:ext>
            </a:extLst>
          </p:cNvPr>
          <p:cNvSpPr txBox="1"/>
          <p:nvPr/>
        </p:nvSpPr>
        <p:spPr>
          <a:xfrm>
            <a:off x="3380952" y="1379124"/>
            <a:ext cx="1223871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전처리</a:t>
            </a:r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44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</a:t>
            </a:r>
            <a:endParaRPr lang="ko-KR" altLang="en-US" sz="44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2C72939A-63FB-5D4D-76FF-3774926463E7}"/>
              </a:ext>
            </a:extLst>
          </p:cNvPr>
          <p:cNvGrpSpPr/>
          <p:nvPr/>
        </p:nvGrpSpPr>
        <p:grpSpPr>
          <a:xfrm>
            <a:off x="583403" y="3424824"/>
            <a:ext cx="4482333" cy="4480241"/>
            <a:chOff x="1292063" y="3302904"/>
            <a:chExt cx="5440786" cy="5182845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5D189135-C1D7-085F-917C-566783D6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2063" y="3302904"/>
              <a:ext cx="5440786" cy="5182845"/>
            </a:xfrm>
            <a:prstGeom prst="rect">
              <a:avLst/>
            </a:prstGeom>
            <a:solidFill>
              <a:srgbClr val="00B0F0"/>
            </a:solidFill>
          </p:spPr>
        </p:pic>
      </p:grpSp>
      <p:grpSp>
        <p:nvGrpSpPr>
          <p:cNvPr id="25" name="그룹 1021">
            <a:extLst>
              <a:ext uri="{FF2B5EF4-FFF2-40B4-BE49-F238E27FC236}">
                <a16:creationId xmlns:a16="http://schemas.microsoft.com/office/drawing/2014/main" id="{1694F209-7667-7B97-B5BB-501795AED767}"/>
              </a:ext>
            </a:extLst>
          </p:cNvPr>
          <p:cNvGrpSpPr/>
          <p:nvPr/>
        </p:nvGrpSpPr>
        <p:grpSpPr>
          <a:xfrm>
            <a:off x="9590489" y="5994196"/>
            <a:ext cx="1095238" cy="176040"/>
            <a:chOff x="9476190" y="4272077"/>
            <a:chExt cx="1095238" cy="176040"/>
          </a:xfrm>
        </p:grpSpPr>
        <p:pic>
          <p:nvPicPr>
            <p:cNvPr id="27" name="Object 65">
              <a:extLst>
                <a:ext uri="{FF2B5EF4-FFF2-40B4-BE49-F238E27FC236}">
                  <a16:creationId xmlns:a16="http://schemas.microsoft.com/office/drawing/2014/main" id="{64383D4C-209C-26EF-70EE-BCA202C1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476190" y="4272077"/>
              <a:ext cx="1095238" cy="176040"/>
            </a:xfrm>
            <a:prstGeom prst="rect">
              <a:avLst/>
            </a:prstGeom>
          </p:spPr>
        </p:pic>
      </p:grpSp>
      <p:pic>
        <p:nvPicPr>
          <p:cNvPr id="32" name="그림 3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54220423-1C57-5267-4B7B-90F7461571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195" y="3597593"/>
            <a:ext cx="4484370" cy="48139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1009">
            <a:extLst>
              <a:ext uri="{FF2B5EF4-FFF2-40B4-BE49-F238E27FC236}">
                <a16:creationId xmlns:a16="http://schemas.microsoft.com/office/drawing/2014/main" id="{85551560-01C2-E556-BAD7-09CFB8303491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19" name="그룹 1010">
              <a:extLst>
                <a:ext uri="{FF2B5EF4-FFF2-40B4-BE49-F238E27FC236}">
                  <a16:creationId xmlns:a16="http://schemas.microsoft.com/office/drawing/2014/main" id="{5137FC69-AE98-F87F-083D-31D07E1D6BF0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21" name="Object 27">
                <a:extLst>
                  <a:ext uri="{FF2B5EF4-FFF2-40B4-BE49-F238E27FC236}">
                    <a16:creationId xmlns:a16="http://schemas.microsoft.com/office/drawing/2014/main" id="{9E914CD0-6CCD-2AA0-89C1-DCCF5D48F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20" name="Object 30">
              <a:extLst>
                <a:ext uri="{FF2B5EF4-FFF2-40B4-BE49-F238E27FC236}">
                  <a16:creationId xmlns:a16="http://schemas.microsoft.com/office/drawing/2014/main" id="{9946D829-9BEF-D7ED-A3EF-63A25E73508A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98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2D955-3EFC-3986-1EAE-0CF568AA6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8E946DE-C6CC-F8FB-EF10-038E4F97CB2A}"/>
              </a:ext>
            </a:extLst>
          </p:cNvPr>
          <p:cNvGrpSpPr/>
          <p:nvPr/>
        </p:nvGrpSpPr>
        <p:grpSpPr>
          <a:xfrm>
            <a:off x="5543605" y="5409524"/>
            <a:ext cx="4070695" cy="1336524"/>
            <a:chOff x="5429305" y="5409524"/>
            <a:chExt cx="4070695" cy="133652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CA16ADB-7F5E-BC50-C392-0F3FF3A3A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305" y="5409524"/>
              <a:ext cx="4070695" cy="133652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B86A2F9C-066A-AAD7-B6CE-0A76407115DC}"/>
              </a:ext>
            </a:extLst>
          </p:cNvPr>
          <p:cNvGrpSpPr/>
          <p:nvPr/>
        </p:nvGrpSpPr>
        <p:grpSpPr>
          <a:xfrm>
            <a:off x="5543605" y="7136391"/>
            <a:ext cx="4070695" cy="1336524"/>
            <a:chOff x="5429305" y="7136391"/>
            <a:chExt cx="4070695" cy="133652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671E5E5-667E-B4CF-B3CD-47A93968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305" y="7136391"/>
              <a:ext cx="4070695" cy="133652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3DE63167-58E9-06A1-B890-3B43D5DF2814}"/>
              </a:ext>
            </a:extLst>
          </p:cNvPr>
          <p:cNvGrpSpPr/>
          <p:nvPr/>
        </p:nvGrpSpPr>
        <p:grpSpPr>
          <a:xfrm>
            <a:off x="5543605" y="3675381"/>
            <a:ext cx="4070695" cy="1336524"/>
            <a:chOff x="5429305" y="3675381"/>
            <a:chExt cx="4070695" cy="1336524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A97B116A-332F-AA00-87D5-B503FB95F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305" y="3675381"/>
              <a:ext cx="4070695" cy="1336524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89AE11FD-97E9-AD70-73DD-AA43113A781B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5BA6DEC-E995-1240-EC66-D4ADAC466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1960157-9BF7-7E4B-9C49-072415549BB9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5279FF5F-A425-30AC-D694-3503E511E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408DC87F-7923-FC31-EE6A-C44B7AE153EA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28C3D22B-78C1-5213-B126-D5951E670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4A5DDAC2-F5CE-67A8-13E6-97C484824D4D}"/>
              </a:ext>
            </a:extLst>
          </p:cNvPr>
          <p:cNvGrpSpPr/>
          <p:nvPr/>
        </p:nvGrpSpPr>
        <p:grpSpPr>
          <a:xfrm>
            <a:off x="4170534" y="6010434"/>
            <a:ext cx="1482692" cy="176040"/>
            <a:chOff x="4056234" y="6010434"/>
            <a:chExt cx="1482692" cy="176040"/>
          </a:xfrm>
        </p:grpSpPr>
        <p:pic>
          <p:nvPicPr>
            <p:cNvPr id="42" name="Object 41">
              <a:extLst>
                <a:ext uri="{FF2B5EF4-FFF2-40B4-BE49-F238E27FC236}">
                  <a16:creationId xmlns:a16="http://schemas.microsoft.com/office/drawing/2014/main" id="{D5530E0D-8281-5162-C51A-CAFBEF9F7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056234" y="6010434"/>
              <a:ext cx="1482692" cy="176040"/>
            </a:xfrm>
            <a:prstGeom prst="rect">
              <a:avLst/>
            </a:prstGeom>
          </p:spPr>
        </p:pic>
      </p:grpSp>
      <p:grpSp>
        <p:nvGrpSpPr>
          <p:cNvPr id="1014" name="그룹 1014">
            <a:extLst>
              <a:ext uri="{FF2B5EF4-FFF2-40B4-BE49-F238E27FC236}">
                <a16:creationId xmlns:a16="http://schemas.microsoft.com/office/drawing/2014/main" id="{9C1BD08B-0DB9-8BB8-485A-F958505A7A9C}"/>
              </a:ext>
            </a:extLst>
          </p:cNvPr>
          <p:cNvGrpSpPr/>
          <p:nvPr/>
        </p:nvGrpSpPr>
        <p:grpSpPr>
          <a:xfrm>
            <a:off x="4911879" y="4304325"/>
            <a:ext cx="741346" cy="1791259"/>
            <a:chOff x="4797579" y="4304325"/>
            <a:chExt cx="741346" cy="1791259"/>
          </a:xfrm>
        </p:grpSpPr>
        <p:pic>
          <p:nvPicPr>
            <p:cNvPr id="45" name="Object 44">
              <a:extLst>
                <a:ext uri="{FF2B5EF4-FFF2-40B4-BE49-F238E27FC236}">
                  <a16:creationId xmlns:a16="http://schemas.microsoft.com/office/drawing/2014/main" id="{0EBE0A46-5ADB-8D72-B200-DAC3538B0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7579" y="4304325"/>
              <a:ext cx="741346" cy="1791259"/>
            </a:xfrm>
            <a:prstGeom prst="rect">
              <a:avLst/>
            </a:prstGeom>
          </p:spPr>
        </p:pic>
      </p:grp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1CB8BB26-56D4-C543-2436-B535782C44C5}"/>
              </a:ext>
            </a:extLst>
          </p:cNvPr>
          <p:cNvGrpSpPr/>
          <p:nvPr/>
        </p:nvGrpSpPr>
        <p:grpSpPr>
          <a:xfrm>
            <a:off x="4911879" y="6061937"/>
            <a:ext cx="741346" cy="1791259"/>
            <a:chOff x="4797579" y="6061937"/>
            <a:chExt cx="741346" cy="1791259"/>
          </a:xfrm>
        </p:grpSpPr>
        <p:pic>
          <p:nvPicPr>
            <p:cNvPr id="48" name="Object 47">
              <a:extLst>
                <a:ext uri="{FF2B5EF4-FFF2-40B4-BE49-F238E27FC236}">
                  <a16:creationId xmlns:a16="http://schemas.microsoft.com/office/drawing/2014/main" id="{1285E233-174C-A0F6-0A00-0DB7CD35C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7579" y="6061937"/>
              <a:ext cx="741346" cy="1791259"/>
            </a:xfrm>
            <a:prstGeom prst="rect">
              <a:avLst/>
            </a:prstGeom>
          </p:spPr>
        </p:pic>
      </p:grp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A421FAA4-0745-4795-1667-B6C2BB73F175}"/>
              </a:ext>
            </a:extLst>
          </p:cNvPr>
          <p:cNvGrpSpPr/>
          <p:nvPr/>
        </p:nvGrpSpPr>
        <p:grpSpPr>
          <a:xfrm>
            <a:off x="10590490" y="5400000"/>
            <a:ext cx="7098731" cy="1355599"/>
            <a:chOff x="10476190" y="5400000"/>
            <a:chExt cx="6565331" cy="1355599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CC82F5F7-34F3-F5E4-2278-3C9D5B7B4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6190" y="5400000"/>
              <a:ext cx="6565331" cy="1355599"/>
            </a:xfrm>
            <a:prstGeom prst="rect">
              <a:avLst/>
            </a:prstGeom>
          </p:spPr>
        </p:pic>
      </p:grp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EF135F75-1631-AC7C-AA1F-10D770422823}"/>
              </a:ext>
            </a:extLst>
          </p:cNvPr>
          <p:cNvGrpSpPr/>
          <p:nvPr/>
        </p:nvGrpSpPr>
        <p:grpSpPr>
          <a:xfrm>
            <a:off x="10590490" y="3675381"/>
            <a:ext cx="7098731" cy="1355599"/>
            <a:chOff x="10476190" y="3675381"/>
            <a:chExt cx="6565331" cy="1355599"/>
          </a:xfrm>
        </p:grpSpPr>
        <p:pic>
          <p:nvPicPr>
            <p:cNvPr id="54" name="Object 53">
              <a:extLst>
                <a:ext uri="{FF2B5EF4-FFF2-40B4-BE49-F238E27FC236}">
                  <a16:creationId xmlns:a16="http://schemas.microsoft.com/office/drawing/2014/main" id="{8CC6B2A0-1534-139C-41BA-B1377025C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6190" y="3675381"/>
              <a:ext cx="6565331" cy="1355599"/>
            </a:xfrm>
            <a:prstGeom prst="rect">
              <a:avLst/>
            </a:prstGeom>
          </p:spPr>
        </p:pic>
      </p:grpSp>
      <p:grpSp>
        <p:nvGrpSpPr>
          <p:cNvPr id="1019" name="그룹 1019">
            <a:extLst>
              <a:ext uri="{FF2B5EF4-FFF2-40B4-BE49-F238E27FC236}">
                <a16:creationId xmlns:a16="http://schemas.microsoft.com/office/drawing/2014/main" id="{E7A41AE9-875A-CC04-C81B-73A556D73AC5}"/>
              </a:ext>
            </a:extLst>
          </p:cNvPr>
          <p:cNvGrpSpPr/>
          <p:nvPr/>
        </p:nvGrpSpPr>
        <p:grpSpPr>
          <a:xfrm>
            <a:off x="10590490" y="7126542"/>
            <a:ext cx="7098731" cy="1355599"/>
            <a:chOff x="10476190" y="7126542"/>
            <a:chExt cx="6565331" cy="1355599"/>
          </a:xfrm>
        </p:grpSpPr>
        <p:pic>
          <p:nvPicPr>
            <p:cNvPr id="60" name="Object 59">
              <a:extLst>
                <a:ext uri="{FF2B5EF4-FFF2-40B4-BE49-F238E27FC236}">
                  <a16:creationId xmlns:a16="http://schemas.microsoft.com/office/drawing/2014/main" id="{8C56A1A7-5725-D64D-1F68-1F78D3AA3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6190" y="7126542"/>
              <a:ext cx="6565331" cy="1355599"/>
            </a:xfrm>
            <a:prstGeom prst="rect">
              <a:avLst/>
            </a:prstGeom>
          </p:spPr>
        </p:pic>
      </p:grpSp>
      <p:grpSp>
        <p:nvGrpSpPr>
          <p:cNvPr id="1020" name="그룹 1020">
            <a:extLst>
              <a:ext uri="{FF2B5EF4-FFF2-40B4-BE49-F238E27FC236}">
                <a16:creationId xmlns:a16="http://schemas.microsoft.com/office/drawing/2014/main" id="{B4F9BFCB-7D0A-B696-1661-EACCB58FC3CD}"/>
              </a:ext>
            </a:extLst>
          </p:cNvPr>
          <p:cNvGrpSpPr/>
          <p:nvPr/>
        </p:nvGrpSpPr>
        <p:grpSpPr>
          <a:xfrm>
            <a:off x="9614300" y="7711140"/>
            <a:ext cx="1071429" cy="176040"/>
            <a:chOff x="9500000" y="7711140"/>
            <a:chExt cx="1071429" cy="176040"/>
          </a:xfrm>
        </p:grpSpPr>
        <p:pic>
          <p:nvPicPr>
            <p:cNvPr id="63" name="Object 62">
              <a:extLst>
                <a:ext uri="{FF2B5EF4-FFF2-40B4-BE49-F238E27FC236}">
                  <a16:creationId xmlns:a16="http://schemas.microsoft.com/office/drawing/2014/main" id="{E8E0F8C9-1E0F-65C3-F3FF-01A6E9879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500000" y="7711140"/>
              <a:ext cx="1071429" cy="176040"/>
            </a:xfrm>
            <a:prstGeom prst="rect">
              <a:avLst/>
            </a:prstGeom>
          </p:spPr>
        </p:pic>
      </p:grpSp>
      <p:grpSp>
        <p:nvGrpSpPr>
          <p:cNvPr id="1021" name="그룹 1021">
            <a:extLst>
              <a:ext uri="{FF2B5EF4-FFF2-40B4-BE49-F238E27FC236}">
                <a16:creationId xmlns:a16="http://schemas.microsoft.com/office/drawing/2014/main" id="{823E25C2-3ABB-77D3-FDD2-B8B9AE11924D}"/>
              </a:ext>
            </a:extLst>
          </p:cNvPr>
          <p:cNvGrpSpPr/>
          <p:nvPr/>
        </p:nvGrpSpPr>
        <p:grpSpPr>
          <a:xfrm>
            <a:off x="9590490" y="4272077"/>
            <a:ext cx="1095238" cy="176040"/>
            <a:chOff x="9476190" y="4272077"/>
            <a:chExt cx="1095238" cy="176040"/>
          </a:xfrm>
        </p:grpSpPr>
        <p:pic>
          <p:nvPicPr>
            <p:cNvPr id="66" name="Object 65">
              <a:extLst>
                <a:ext uri="{FF2B5EF4-FFF2-40B4-BE49-F238E27FC236}">
                  <a16:creationId xmlns:a16="http://schemas.microsoft.com/office/drawing/2014/main" id="{7A243E7A-ED3B-6FDD-41F2-7FDCDEC10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476190" y="4272077"/>
              <a:ext cx="1095238" cy="176040"/>
            </a:xfrm>
            <a:prstGeom prst="rect">
              <a:avLst/>
            </a:prstGeom>
          </p:spPr>
        </p:pic>
      </p:grpSp>
      <p:sp>
        <p:nvSpPr>
          <p:cNvPr id="77" name="Object 77">
            <a:extLst>
              <a:ext uri="{FF2B5EF4-FFF2-40B4-BE49-F238E27FC236}">
                <a16:creationId xmlns:a16="http://schemas.microsoft.com/office/drawing/2014/main" id="{7AF06669-7477-AAA2-8C13-5B081F24653A}"/>
              </a:ext>
            </a:extLst>
          </p:cNvPr>
          <p:cNvSpPr txBox="1"/>
          <p:nvPr/>
        </p:nvSpPr>
        <p:spPr>
          <a:xfrm>
            <a:off x="5818527" y="4142453"/>
            <a:ext cx="375333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결측치</a:t>
            </a:r>
            <a:r>
              <a:rPr lang="ko-KR" altLang="en-US" sz="2400" b="1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 처리2 - 컬럼 삭제</a:t>
            </a:r>
            <a:endParaRPr lang="ko-KR" altLang="en-US" sz="2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8" name="Object 78">
            <a:extLst>
              <a:ext uri="{FF2B5EF4-FFF2-40B4-BE49-F238E27FC236}">
                <a16:creationId xmlns:a16="http://schemas.microsoft.com/office/drawing/2014/main" id="{AEBBC2E7-398B-2A9E-C8C5-4A484E329884}"/>
              </a:ext>
            </a:extLst>
          </p:cNvPr>
          <p:cNvSpPr txBox="1"/>
          <p:nvPr/>
        </p:nvSpPr>
        <p:spPr>
          <a:xfrm>
            <a:off x="5696607" y="5872789"/>
            <a:ext cx="39990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결측치</a:t>
            </a:r>
            <a:r>
              <a:rPr lang="ko-KR" altLang="en-US" sz="2400" b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처리3 - 데이터 삭제</a:t>
            </a:r>
          </a:p>
        </p:txBody>
      </p:sp>
      <p:sp>
        <p:nvSpPr>
          <p:cNvPr id="79" name="Object 79">
            <a:extLst>
              <a:ext uri="{FF2B5EF4-FFF2-40B4-BE49-F238E27FC236}">
                <a16:creationId xmlns:a16="http://schemas.microsoft.com/office/drawing/2014/main" id="{86247407-9DE2-52E3-DE40-339F63A7A251}"/>
              </a:ext>
            </a:extLst>
          </p:cNvPr>
          <p:cNvSpPr txBox="1"/>
          <p:nvPr/>
        </p:nvSpPr>
        <p:spPr>
          <a:xfrm>
            <a:off x="6931047" y="7570185"/>
            <a:ext cx="26560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표준화</a:t>
            </a:r>
          </a:p>
        </p:txBody>
      </p:sp>
      <p:sp>
        <p:nvSpPr>
          <p:cNvPr id="80" name="Object 80">
            <a:extLst>
              <a:ext uri="{FF2B5EF4-FFF2-40B4-BE49-F238E27FC236}">
                <a16:creationId xmlns:a16="http://schemas.microsoft.com/office/drawing/2014/main" id="{1C7E97C1-68CA-25A6-EF1D-0DBAB1B73FAE}"/>
              </a:ext>
            </a:extLst>
          </p:cNvPr>
          <p:cNvSpPr txBox="1"/>
          <p:nvPr/>
        </p:nvSpPr>
        <p:spPr>
          <a:xfrm>
            <a:off x="10670487" y="4080897"/>
            <a:ext cx="509879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컬럼 삭제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Hepatitis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B,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Country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컬럼 삭제</a:t>
            </a:r>
          </a:p>
        </p:txBody>
      </p:sp>
      <p:sp>
        <p:nvSpPr>
          <p:cNvPr id="81" name="Object 81">
            <a:extLst>
              <a:ext uri="{FF2B5EF4-FFF2-40B4-BE49-F238E27FC236}">
                <a16:creationId xmlns:a16="http://schemas.microsoft.com/office/drawing/2014/main" id="{BC9A2A36-7732-EEE0-0C7C-24F5ED0B4671}"/>
              </a:ext>
            </a:extLst>
          </p:cNvPr>
          <p:cNvSpPr txBox="1"/>
          <p:nvPr/>
        </p:nvSpPr>
        <p:spPr>
          <a:xfrm>
            <a:off x="10685728" y="5785398"/>
            <a:ext cx="547861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종속변수 </a:t>
            </a:r>
            <a:r>
              <a:rPr lang="ko-KR" altLang="en-US" sz="1600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결측행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삭제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이외에 </a:t>
            </a:r>
            <a:r>
              <a:rPr lang="ko-KR" altLang="en-US" sz="1600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결측데이터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존재 행 삭제</a:t>
            </a:r>
          </a:p>
        </p:txBody>
      </p:sp>
      <p:sp>
        <p:nvSpPr>
          <p:cNvPr id="82" name="Object 82">
            <a:extLst>
              <a:ext uri="{FF2B5EF4-FFF2-40B4-BE49-F238E27FC236}">
                <a16:creationId xmlns:a16="http://schemas.microsoft.com/office/drawing/2014/main" id="{6C951B6A-4EA8-4300-1D6B-EF08A0E06B56}"/>
              </a:ext>
            </a:extLst>
          </p:cNvPr>
          <p:cNvSpPr txBox="1"/>
          <p:nvPr/>
        </p:nvSpPr>
        <p:spPr>
          <a:xfrm>
            <a:off x="10685728" y="7629883"/>
            <a:ext cx="58591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Year,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Life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expectancy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제외 독립변수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-&gt;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Z-score</a:t>
            </a:r>
            <a:r>
              <a:rPr lang="ko-KR" altLang="en-US" sz="16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표준화 수행</a:t>
            </a:r>
            <a:endParaRPr lang="en-US" sz="1600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0F82AD57-0CCB-6C8C-09CA-DBB2FE8EE7BF}"/>
              </a:ext>
            </a:extLst>
          </p:cNvPr>
          <p:cNvSpPr txBox="1"/>
          <p:nvPr/>
        </p:nvSpPr>
        <p:spPr>
          <a:xfrm>
            <a:off x="3380952" y="1379124"/>
            <a:ext cx="1223871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전처리</a:t>
            </a:r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II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557DC8-FABD-646A-04C8-F6FBC80F0AD5}"/>
              </a:ext>
            </a:extLst>
          </p:cNvPr>
          <p:cNvGrpSpPr/>
          <p:nvPr/>
        </p:nvGrpSpPr>
        <p:grpSpPr>
          <a:xfrm>
            <a:off x="583403" y="3424824"/>
            <a:ext cx="4421603" cy="4527668"/>
            <a:chOff x="469103" y="3424824"/>
            <a:chExt cx="5440786" cy="5182845"/>
          </a:xfrm>
        </p:grpSpPr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24AE6259-4A7E-4B8F-A50B-47D2B32B0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9103" y="3424824"/>
              <a:ext cx="5440786" cy="5182845"/>
            </a:xfrm>
            <a:prstGeom prst="rect">
              <a:avLst/>
            </a:prstGeom>
            <a:solidFill>
              <a:srgbClr val="00B0F0"/>
            </a:solidFill>
          </p:spPr>
        </p:pic>
      </p:grpSp>
      <p:grpSp>
        <p:nvGrpSpPr>
          <p:cNvPr id="29" name="그룹 1021">
            <a:extLst>
              <a:ext uri="{FF2B5EF4-FFF2-40B4-BE49-F238E27FC236}">
                <a16:creationId xmlns:a16="http://schemas.microsoft.com/office/drawing/2014/main" id="{99E34B52-BFBD-1DF5-EA1D-AFED33E46F6A}"/>
              </a:ext>
            </a:extLst>
          </p:cNvPr>
          <p:cNvGrpSpPr/>
          <p:nvPr/>
        </p:nvGrpSpPr>
        <p:grpSpPr>
          <a:xfrm>
            <a:off x="9575249" y="6009436"/>
            <a:ext cx="1095238" cy="176040"/>
            <a:chOff x="9476190" y="4272077"/>
            <a:chExt cx="1095238" cy="176040"/>
          </a:xfrm>
        </p:grpSpPr>
        <p:pic>
          <p:nvPicPr>
            <p:cNvPr id="30" name="Object 65">
              <a:extLst>
                <a:ext uri="{FF2B5EF4-FFF2-40B4-BE49-F238E27FC236}">
                  <a16:creationId xmlns:a16="http://schemas.microsoft.com/office/drawing/2014/main" id="{970654A6-4F15-9D8B-D54A-9C001B351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476190" y="4272077"/>
              <a:ext cx="1095238" cy="176040"/>
            </a:xfrm>
            <a:prstGeom prst="rect">
              <a:avLst/>
            </a:prstGeom>
          </p:spPr>
        </p:pic>
      </p:grpSp>
      <p:pic>
        <p:nvPicPr>
          <p:cNvPr id="32" name="그림 31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84F8745D-CFF9-EFC0-6437-210C84C8D9E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11" r="1898" b="-20"/>
          <a:stretch/>
        </p:blipFill>
        <p:spPr>
          <a:xfrm>
            <a:off x="796290" y="3610674"/>
            <a:ext cx="4402981" cy="4788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F7FB99C-0159-888B-7EAD-459FBFEB2C38}"/>
              </a:ext>
            </a:extLst>
          </p:cNvPr>
          <p:cNvSpPr/>
          <p:nvPr/>
        </p:nvSpPr>
        <p:spPr>
          <a:xfrm>
            <a:off x="3379470" y="4069080"/>
            <a:ext cx="1127760" cy="40843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800F0AC-94AB-AE89-E8A4-25EF5F8A47F1}"/>
              </a:ext>
            </a:extLst>
          </p:cNvPr>
          <p:cNvSpPr/>
          <p:nvPr/>
        </p:nvSpPr>
        <p:spPr>
          <a:xfrm>
            <a:off x="1729270" y="3945918"/>
            <a:ext cx="1387010" cy="1926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993EB58-2019-051B-84A6-323A4E0F4525}"/>
              </a:ext>
            </a:extLst>
          </p:cNvPr>
          <p:cNvSpPr/>
          <p:nvPr/>
        </p:nvSpPr>
        <p:spPr>
          <a:xfrm>
            <a:off x="910547" y="7516188"/>
            <a:ext cx="1515438" cy="3339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26">
            <a:extLst>
              <a:ext uri="{FF2B5EF4-FFF2-40B4-BE49-F238E27FC236}">
                <a16:creationId xmlns:a16="http://schemas.microsoft.com/office/drawing/2014/main" id="{A11C72DB-B5EA-91FA-86B5-1F121A3EA183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en-US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3" name="그룹 1009">
            <a:extLst>
              <a:ext uri="{FF2B5EF4-FFF2-40B4-BE49-F238E27FC236}">
                <a16:creationId xmlns:a16="http://schemas.microsoft.com/office/drawing/2014/main" id="{5791BB1A-7F8C-D7BA-617C-CDFCD9AC283E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24" name="그룹 1010">
              <a:extLst>
                <a:ext uri="{FF2B5EF4-FFF2-40B4-BE49-F238E27FC236}">
                  <a16:creationId xmlns:a16="http://schemas.microsoft.com/office/drawing/2014/main" id="{E2E9F302-0813-B5F2-1D0A-76B062779C96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28" name="Object 27">
                <a:extLst>
                  <a:ext uri="{FF2B5EF4-FFF2-40B4-BE49-F238E27FC236}">
                    <a16:creationId xmlns:a16="http://schemas.microsoft.com/office/drawing/2014/main" id="{CFC4D61C-42A0-699F-EBB6-31CFD8012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C98E88B0-70EF-45C1-B23C-0330393F6AE2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16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0BC09-41D7-D76D-3E52-0965961B0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3C716246-479C-915D-4FB1-42EA2F2CCD6C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104E136-2E93-E2D8-488A-9894180EF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3F83599-6119-C3ED-F16C-F089FCB45693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2E411FA1-560C-36FD-0DBC-66652974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8049110A-5058-B6DC-5119-DB83B19F7541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9914D1D5-474D-7C1D-4908-A128EE67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330E230B-5586-6B27-2696-795CD1754156}"/>
              </a:ext>
            </a:extLst>
          </p:cNvPr>
          <p:cNvSpPr txBox="1"/>
          <p:nvPr/>
        </p:nvSpPr>
        <p:spPr>
          <a:xfrm>
            <a:off x="3380952" y="1379124"/>
            <a:ext cx="13698214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EDA </a:t>
            </a:r>
            <a:r>
              <a:rPr lang="ko-KR" altLang="en-US" sz="44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</a:t>
            </a:r>
            <a:endParaRPr lang="ko-KR" sz="44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endParaRPr lang="ko-KR" altLang="en-US" sz="44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4" name="그림 13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DBC37FC0-5185-EE39-AB38-CD26A5F58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749" y="3825164"/>
            <a:ext cx="6843302" cy="360138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6" name="그림 1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AA1319CF-7934-D16B-CA86-0ECE0FC45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747" y="3821082"/>
            <a:ext cx="6833736" cy="358157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Object 31">
            <a:extLst>
              <a:ext uri="{FF2B5EF4-FFF2-40B4-BE49-F238E27FC236}">
                <a16:creationId xmlns:a16="http://schemas.microsoft.com/office/drawing/2014/main" id="{85170B70-97A6-8DEC-9466-370D166F39B2}"/>
              </a:ext>
            </a:extLst>
          </p:cNvPr>
          <p:cNvSpPr txBox="1"/>
          <p:nvPr/>
        </p:nvSpPr>
        <p:spPr>
          <a:xfrm>
            <a:off x="1382843" y="2866762"/>
            <a:ext cx="668886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시각화 툴 </a:t>
            </a:r>
            <a:r>
              <a:rPr lang="ko-KR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Tableau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사용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Object 31">
            <a:extLst>
              <a:ext uri="{FF2B5EF4-FFF2-40B4-BE49-F238E27FC236}">
                <a16:creationId xmlns:a16="http://schemas.microsoft.com/office/drawing/2014/main" id="{BD3B6AF9-689F-115D-CD31-A16FBDF8E7F9}"/>
              </a:ext>
            </a:extLst>
          </p:cNvPr>
          <p:cNvSpPr txBox="1"/>
          <p:nvPr/>
        </p:nvSpPr>
        <p:spPr>
          <a:xfrm>
            <a:off x="3475660" y="7599748"/>
            <a:ext cx="412918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선진국과 개발도상국의 인구 평균 비교</a:t>
            </a:r>
          </a:p>
        </p:txBody>
      </p:sp>
      <p:sp>
        <p:nvSpPr>
          <p:cNvPr id="28" name="Object 31">
            <a:extLst>
              <a:ext uri="{FF2B5EF4-FFF2-40B4-BE49-F238E27FC236}">
                <a16:creationId xmlns:a16="http://schemas.microsoft.com/office/drawing/2014/main" id="{924F1497-627B-B146-9239-2431F6E1F8C0}"/>
              </a:ext>
            </a:extLst>
          </p:cNvPr>
          <p:cNvSpPr txBox="1"/>
          <p:nvPr/>
        </p:nvSpPr>
        <p:spPr>
          <a:xfrm>
            <a:off x="10905159" y="7599748"/>
            <a:ext cx="412918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선진국과 개발도상국의 기대수명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766F1-0C3D-7D51-1C3A-47D09BCA0CBB}"/>
              </a:ext>
            </a:extLst>
          </p:cNvPr>
          <p:cNvSpPr txBox="1"/>
          <p:nvPr/>
        </p:nvSpPr>
        <p:spPr>
          <a:xfrm>
            <a:off x="13731000" y="9729329"/>
            <a:ext cx="3310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*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자세한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과정은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별첨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페이지를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참고해주세요</a:t>
            </a:r>
            <a:endParaRPr lang="en-US" altLang="ko-KR" sz="11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8" name="Object 26">
            <a:extLst>
              <a:ext uri="{FF2B5EF4-FFF2-40B4-BE49-F238E27FC236}">
                <a16:creationId xmlns:a16="http://schemas.microsoft.com/office/drawing/2014/main" id="{17EB4E93-1CCB-BBE4-FBB8-612DCC20644D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3" name="그룹 1009">
            <a:extLst>
              <a:ext uri="{FF2B5EF4-FFF2-40B4-BE49-F238E27FC236}">
                <a16:creationId xmlns:a16="http://schemas.microsoft.com/office/drawing/2014/main" id="{E971AC3F-6D2F-72D5-17AD-0BA362145DFF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15" name="그룹 1010">
              <a:extLst>
                <a:ext uri="{FF2B5EF4-FFF2-40B4-BE49-F238E27FC236}">
                  <a16:creationId xmlns:a16="http://schemas.microsoft.com/office/drawing/2014/main" id="{E7F84269-D913-2E44-9E57-A3AF05806F6F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19" name="Object 27">
                <a:extLst>
                  <a:ext uri="{FF2B5EF4-FFF2-40B4-BE49-F238E27FC236}">
                    <a16:creationId xmlns:a16="http://schemas.microsoft.com/office/drawing/2014/main" id="{6271CD42-AE2E-8874-0A54-7DF8BF266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17" name="Object 30">
              <a:extLst>
                <a:ext uri="{FF2B5EF4-FFF2-40B4-BE49-F238E27FC236}">
                  <a16:creationId xmlns:a16="http://schemas.microsoft.com/office/drawing/2014/main" id="{F4283ED1-6C1C-AE5D-0E3A-960DF7E31EAA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83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DDF9E-7F30-8623-54CF-0C9AF9DAC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EB0E73B4-64B0-15B0-F2F6-3BC7772552D3}"/>
              </a:ext>
            </a:extLst>
          </p:cNvPr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8B2B8253-7B0E-C40C-E49B-DF2DF10C7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88A0458-84A2-448F-6744-CA7EA80A2655}"/>
              </a:ext>
            </a:extLst>
          </p:cNvPr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CD71C4E3-3AF6-9F1D-3325-85180AF2A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3F273F2D-9EC9-2495-8655-B01AFE133E92}"/>
              </a:ext>
            </a:extLst>
          </p:cNvPr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8CF35B16-4993-993E-B2CF-E3436B3F8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253AC6EA-F76C-4CF0-766D-0848ED70288B}"/>
              </a:ext>
            </a:extLst>
          </p:cNvPr>
          <p:cNvSpPr txBox="1"/>
          <p:nvPr/>
        </p:nvSpPr>
        <p:spPr>
          <a:xfrm>
            <a:off x="3380952" y="1379124"/>
            <a:ext cx="13698214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EDA </a:t>
            </a:r>
            <a:r>
              <a:rPr lang="ko-KR" sz="44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II</a:t>
            </a:r>
            <a:endParaRPr lang="ko-KR" sz="4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endParaRPr lang="ko-KR" altLang="en-US" sz="44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27FFDC5E-09F4-51DC-9057-A6F9252F4375}"/>
              </a:ext>
            </a:extLst>
          </p:cNvPr>
          <p:cNvSpPr txBox="1"/>
          <p:nvPr/>
        </p:nvSpPr>
        <p:spPr>
          <a:xfrm>
            <a:off x="1382843" y="2866762"/>
            <a:ext cx="668886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시각화 툴 </a:t>
            </a:r>
            <a:r>
              <a:rPr lang="ko-KR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Tableau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사용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Object 31">
            <a:extLst>
              <a:ext uri="{FF2B5EF4-FFF2-40B4-BE49-F238E27FC236}">
                <a16:creationId xmlns:a16="http://schemas.microsoft.com/office/drawing/2014/main" id="{526381B8-19CD-1026-50D2-BBB32BB65055}"/>
              </a:ext>
            </a:extLst>
          </p:cNvPr>
          <p:cNvSpPr txBox="1"/>
          <p:nvPr/>
        </p:nvSpPr>
        <p:spPr>
          <a:xfrm>
            <a:off x="3475660" y="7599748"/>
            <a:ext cx="412918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선진국과 개발도상국 시각화</a:t>
            </a:r>
          </a:p>
        </p:txBody>
      </p:sp>
      <p:pic>
        <p:nvPicPr>
          <p:cNvPr id="16" name="그림 15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7A0A5B18-6D4D-8132-1A9B-27AECB8E0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997" y="3632260"/>
            <a:ext cx="6209271" cy="376598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그림 18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DA30B1E5-4CEF-544E-C07B-887625BC5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586" y="3627147"/>
            <a:ext cx="6959304" cy="377172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Object 31">
            <a:extLst>
              <a:ext uri="{FF2B5EF4-FFF2-40B4-BE49-F238E27FC236}">
                <a16:creationId xmlns:a16="http://schemas.microsoft.com/office/drawing/2014/main" id="{2B9CFC13-3949-2F78-0964-6F2F34FC1C4C}"/>
              </a:ext>
            </a:extLst>
          </p:cNvPr>
          <p:cNvSpPr txBox="1"/>
          <p:nvPr/>
        </p:nvSpPr>
        <p:spPr>
          <a:xfrm>
            <a:off x="11051698" y="7599748"/>
            <a:ext cx="412918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그림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선진국과 개발도상국 기대수명 시각화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8B6B5-53FE-EB0E-DD72-0BD5327F3369}"/>
              </a:ext>
            </a:extLst>
          </p:cNvPr>
          <p:cNvSpPr txBox="1"/>
          <p:nvPr/>
        </p:nvSpPr>
        <p:spPr>
          <a:xfrm>
            <a:off x="13731000" y="9729329"/>
            <a:ext cx="33105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*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자세한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과정은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별첨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페이지를</a:t>
            </a: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1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참고해주세요</a:t>
            </a:r>
            <a:endParaRPr lang="en-US" altLang="ko-KR" sz="11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8" name="Object 26">
            <a:extLst>
              <a:ext uri="{FF2B5EF4-FFF2-40B4-BE49-F238E27FC236}">
                <a16:creationId xmlns:a16="http://schemas.microsoft.com/office/drawing/2014/main" id="{4AE0EC27-8CCB-E962-CDCF-81747E239081}"/>
              </a:ext>
            </a:extLst>
          </p:cNvPr>
          <p:cNvSpPr txBox="1"/>
          <p:nvPr/>
        </p:nvSpPr>
        <p:spPr>
          <a:xfrm>
            <a:off x="1236500" y="1447905"/>
            <a:ext cx="17619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5" name="그룹 1009">
            <a:extLst>
              <a:ext uri="{FF2B5EF4-FFF2-40B4-BE49-F238E27FC236}">
                <a16:creationId xmlns:a16="http://schemas.microsoft.com/office/drawing/2014/main" id="{38FDC84D-91E2-5AAA-0A61-E1D4EF451693}"/>
              </a:ext>
            </a:extLst>
          </p:cNvPr>
          <p:cNvGrpSpPr/>
          <p:nvPr/>
        </p:nvGrpSpPr>
        <p:grpSpPr>
          <a:xfrm>
            <a:off x="14789794" y="876938"/>
            <a:ext cx="1852248" cy="261610"/>
            <a:chOff x="14789794" y="876938"/>
            <a:chExt cx="1852248" cy="261610"/>
          </a:xfrm>
        </p:grpSpPr>
        <p:grpSp>
          <p:nvGrpSpPr>
            <p:cNvPr id="17" name="그룹 1010">
              <a:extLst>
                <a:ext uri="{FF2B5EF4-FFF2-40B4-BE49-F238E27FC236}">
                  <a16:creationId xmlns:a16="http://schemas.microsoft.com/office/drawing/2014/main" id="{E6F6B16C-16AB-CC62-5C2C-D92ED428C7D0}"/>
                </a:ext>
              </a:extLst>
            </p:cNvPr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23" name="Object 27">
                <a:extLst>
                  <a:ext uri="{FF2B5EF4-FFF2-40B4-BE49-F238E27FC236}">
                    <a16:creationId xmlns:a16="http://schemas.microsoft.com/office/drawing/2014/main" id="{CDCF3D1A-F5C8-9565-4B90-18D333898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sp>
          <p:nvSpPr>
            <p:cNvPr id="20" name="Object 30">
              <a:extLst>
                <a:ext uri="{FF2B5EF4-FFF2-40B4-BE49-F238E27FC236}">
                  <a16:creationId xmlns:a16="http://schemas.microsoft.com/office/drawing/2014/main" id="{27DE4467-24B4-9FE6-B615-63FC2B1F0EB7}"/>
                </a:ext>
              </a:extLst>
            </p:cNvPr>
            <p:cNvSpPr txBox="1"/>
            <p:nvPr/>
          </p:nvSpPr>
          <p:spPr>
            <a:xfrm>
              <a:off x="14789794" y="876938"/>
              <a:ext cx="1852248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DATAMINING</a:t>
              </a:r>
              <a:endParaRPr lang="en-US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94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2823</Words>
  <Application>Microsoft Office PowerPoint</Application>
  <PresentationFormat>사용자 지정</PresentationFormat>
  <Paragraphs>547</Paragraphs>
  <Slides>42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나눔스퀘어 네오 ExtraBold</vt:lpstr>
      <vt:lpstr>Arial</vt:lpstr>
      <vt:lpstr>나눔스퀘어 네오 Bold</vt:lpstr>
      <vt:lpstr>맑은 고딕</vt:lpstr>
      <vt:lpstr>나눔스퀘어 네오 Light</vt:lpstr>
      <vt:lpstr>나눔스퀘어 네오 Regular</vt:lpstr>
      <vt:lpstr>나눔스퀘어 네오 Heavy</vt:lpstr>
      <vt:lpstr>Calibri</vt:lpstr>
      <vt:lpstr>맑은 고딕</vt:lpstr>
      <vt:lpstr>휴먼둥근헤드라인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다예</cp:lastModifiedBy>
  <cp:revision>382</cp:revision>
  <dcterms:created xsi:type="dcterms:W3CDTF">2023-12-13T18:25:03Z</dcterms:created>
  <dcterms:modified xsi:type="dcterms:W3CDTF">2024-09-13T01:49:32Z</dcterms:modified>
</cp:coreProperties>
</file>